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8" r:id="rId15"/>
    <p:sldId id="281" r:id="rId16"/>
    <p:sldId id="282" r:id="rId17"/>
    <p:sldId id="283" r:id="rId18"/>
    <p:sldId id="284" r:id="rId19"/>
    <p:sldId id="279" r:id="rId20"/>
    <p:sldId id="280" r:id="rId21"/>
    <p:sldId id="287" r:id="rId22"/>
    <p:sldId id="285" r:id="rId23"/>
    <p:sldId id="288" r:id="rId24"/>
    <p:sldId id="286" r:id="rId25"/>
    <p:sldId id="289" r:id="rId26"/>
    <p:sldId id="274" r:id="rId27"/>
    <p:sldId id="275" r:id="rId28"/>
    <p:sldId id="276" r:id="rId29"/>
    <p:sldId id="290" r:id="rId30"/>
    <p:sldId id="291" r:id="rId31"/>
    <p:sldId id="292" r:id="rId32"/>
    <p:sldId id="293" r:id="rId33"/>
    <p:sldId id="27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3C3C"/>
    <a:srgbClr val="F9F9F9"/>
    <a:srgbClr val="E7F43E"/>
    <a:srgbClr val="C1B5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62" autoAdjust="0"/>
  </p:normalViewPr>
  <p:slideViewPr>
    <p:cSldViewPr>
      <p:cViewPr varScale="1">
        <p:scale>
          <a:sx n="52" d="100"/>
          <a:sy n="52" d="100"/>
        </p:scale>
        <p:origin x="-1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Veri Yer Tutucusu 29"/>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19" name="Altbilgi Yer Tutucusu 18"/>
          <p:cNvSpPr>
            <a:spLocks noGrp="1"/>
          </p:cNvSpPr>
          <p:nvPr>
            <p:ph type="ftr" sz="quarter" idx="11"/>
          </p:nvPr>
        </p:nvSpPr>
        <p:spPr/>
        <p:txBody>
          <a:bodyPr/>
          <a:lstStyle/>
          <a:p>
            <a:endParaRPr lang="tr-TR"/>
          </a:p>
        </p:txBody>
      </p:sp>
      <p:sp>
        <p:nvSpPr>
          <p:cNvPr id="27" name="Slayt Numarası Yer Tutucusu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Başlık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8" name="Slayt Numarası Yer Tutucusu 7"/>
          <p:cNvSpPr>
            <a:spLocks noGrp="1"/>
          </p:cNvSpPr>
          <p:nvPr>
            <p:ph type="sldNum" sz="quarter" idx="11"/>
          </p:nvPr>
        </p:nvSpPr>
        <p:spPr/>
        <p:txBody>
          <a:bodyPr/>
          <a:lstStyle/>
          <a:p>
            <a:fld id="{F302176B-0E47-46AC-8F43-DAB4B8A37D06}" type="slidenum">
              <a:rPr lang="tr-TR" smtClean="0"/>
              <a:pPr/>
              <a:t>‹#›</a:t>
            </a:fld>
            <a:endParaRPr lang="tr-TR"/>
          </a:p>
        </p:txBody>
      </p:sp>
      <p:sp>
        <p:nvSpPr>
          <p:cNvPr id="9" name="Altbilgi Yer Tutucusu 8"/>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156448" y="6422064"/>
            <a:ext cx="762000" cy="365125"/>
          </a:xfrm>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457200" y="6422064"/>
            <a:ext cx="2133600" cy="365125"/>
          </a:xfrm>
        </p:spPr>
        <p:txBody>
          <a:bodyPr/>
          <a:lstStyle/>
          <a:p>
            <a:fld id="{A23720DD-5B6D-40BF-8493-A6B52D484E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Serbest 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erbest 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Yer Tutucu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3720DD-5B6D-40BF-8493-A6B52D484E6B}" type="datetimeFigureOut">
              <a:rPr lang="tr-TR" smtClean="0"/>
              <a:pPr/>
              <a:t>04.02.2021</a:t>
            </a:fld>
            <a:endParaRPr lang="tr-TR"/>
          </a:p>
        </p:txBody>
      </p:sp>
      <p:sp>
        <p:nvSpPr>
          <p:cNvPr id="22" name="Altbilgi Yer Tutucusu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Slayt Numarası Yer Tutucus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302176B-0E47-46AC-8F43-DAB4B8A37D0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katlas.yok.gov.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43408"/>
            <a:ext cx="7543800" cy="5904656"/>
          </a:xfrm>
          <a:solidFill>
            <a:schemeClr val="accent1">
              <a:lumMod val="60000"/>
              <a:lumOff val="40000"/>
            </a:schemeClr>
          </a:solidFill>
          <a:ln>
            <a:solidFill>
              <a:schemeClr val="accent2">
                <a:lumMod val="40000"/>
                <a:lumOff val="60000"/>
              </a:schemeClr>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fontScale="90000"/>
          </a:bodyPr>
          <a:lstStyle/>
          <a:p>
            <a:pPr algn="ctr"/>
            <a:r>
              <a:rPr lang="tr-TR" sz="10700"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DERS-ALAN SEÇİMİ</a:t>
            </a:r>
            <a:r>
              <a:rPr lang="tr-TR" sz="9600"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tr-TR" sz="9600"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tr-TR" sz="4400" cap="none" dirty="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tr-TR" sz="4400" cap="none"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tr-TR" sz="4400"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Rehberlik Servisi</a:t>
            </a:r>
            <a:r>
              <a:rPr lang="tr-TR" sz="9600" cap="none" dirty="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tr-TR" sz="9600" cap="none"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tr-TR" sz="9600"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Akış Çizelgesi: Sayfa Dışı Bağlayıcısı 2"/>
          <p:cNvSpPr/>
          <p:nvPr/>
        </p:nvSpPr>
        <p:spPr>
          <a:xfrm>
            <a:off x="225663" y="188640"/>
            <a:ext cx="1368152" cy="1728192"/>
          </a:xfrm>
          <a:prstGeom prst="flowChartOffpage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6372200" y="1914135"/>
            <a:ext cx="2483768" cy="2098474"/>
          </a:xfrm>
          <a:prstGeom prst="rect">
            <a:avLst/>
          </a:prstGeom>
        </p:spPr>
      </p:pic>
      <p:sp>
        <p:nvSpPr>
          <p:cNvPr id="5" name="Akış Çizelgesi: Veya 4"/>
          <p:cNvSpPr/>
          <p:nvPr/>
        </p:nvSpPr>
        <p:spPr>
          <a:xfrm>
            <a:off x="0" y="4770964"/>
            <a:ext cx="1944216" cy="2016224"/>
          </a:xfrm>
          <a:prstGeom prst="flowChartOr">
            <a:avLst/>
          </a:prstGeom>
          <a:gradFill flip="none" rotWithShape="1">
            <a:gsLst>
              <a:gs pos="0">
                <a:schemeClr val="bg1">
                  <a:lumMod val="95000"/>
                  <a:lumOff val="5000"/>
                  <a:tint val="66000"/>
                  <a:satMod val="160000"/>
                </a:schemeClr>
              </a:gs>
              <a:gs pos="50000">
                <a:schemeClr val="bg1">
                  <a:lumMod val="95000"/>
                  <a:lumOff val="5000"/>
                  <a:tint val="44500"/>
                  <a:satMod val="160000"/>
                </a:schemeClr>
              </a:gs>
              <a:gs pos="100000">
                <a:schemeClr val="bg1">
                  <a:lumMod val="95000"/>
                  <a:lumOff val="5000"/>
                  <a:tint val="23500"/>
                  <a:satMod val="160000"/>
                </a:schemeClr>
              </a:gs>
            </a:gsLst>
            <a:path path="circle">
              <a:fillToRect l="50000" t="50000" r="50000" b="50000"/>
            </a:path>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004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1.38778E-17 -0.43703 L 0.18559 -0.07268 C 0.22465 0.00949 0.28281 0.05394 0.34358 0.05394 C 0.41285 0.05394 0.46806 0.00949 0.50712 -0.07268 L 0.69306 -0.43703 " pathEditMode="relative" rAng="0" ptsTypes="AAAAA">
                                      <p:cBhvr>
                                        <p:cTn id="6" dur="2000" fill="hold"/>
                                        <p:tgtEl>
                                          <p:spTgt spid="5"/>
                                        </p:tgtEl>
                                        <p:attrNameLst>
                                          <p:attrName>ppt_x</p:attrName>
                                          <p:attrName>ppt_y</p:attrName>
                                        </p:attrNameLst>
                                      </p:cBhvr>
                                      <p:rCtr x="34653" y="24537"/>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6690" y="0"/>
            <a:ext cx="8686800" cy="1143000"/>
          </a:xfrm>
        </p:spPr>
        <p:txBody>
          <a:bodyPr>
            <a:noAutofit/>
          </a:bodyPr>
          <a:lstStyle/>
          <a:p>
            <a:pPr algn="ctr"/>
            <a:r>
              <a:rPr lang="tr-TR" sz="5400" b="1" dirty="0"/>
              <a:t>İyi bir seçim nasıl olmalıdır?</a:t>
            </a:r>
          </a:p>
        </p:txBody>
      </p:sp>
      <p:sp>
        <p:nvSpPr>
          <p:cNvPr id="3" name="İçerik Yer Tutucusu 2"/>
          <p:cNvSpPr>
            <a:spLocks noGrp="1"/>
          </p:cNvSpPr>
          <p:nvPr>
            <p:ph idx="1"/>
          </p:nvPr>
        </p:nvSpPr>
        <p:spPr>
          <a:xfrm>
            <a:off x="4139952" y="1556792"/>
            <a:ext cx="4943538" cy="511256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smtClean="0">
                <a:solidFill>
                  <a:schemeClr val="bg1"/>
                </a:solidFill>
              </a:rPr>
              <a:t>SEÇİMİNİ </a:t>
            </a:r>
            <a:r>
              <a:rPr lang="tr-TR" sz="2800" dirty="0">
                <a:solidFill>
                  <a:schemeClr val="bg1"/>
                </a:solidFill>
              </a:rPr>
              <a:t>YAP</a:t>
            </a:r>
          </a:p>
          <a:p>
            <a:pPr marL="36576" indent="0">
              <a:buNone/>
            </a:pPr>
            <a:r>
              <a:rPr lang="tr-TR" sz="2800" dirty="0">
                <a:solidFill>
                  <a:schemeClr val="bg1"/>
                </a:solidFill>
              </a:rPr>
              <a:t>Gerekli araştırmaları yaptıktan sonra artık karar verme zamanı. Okul Rehberlik </a:t>
            </a:r>
            <a:r>
              <a:rPr lang="tr-TR" sz="2800" dirty="0" smtClean="0">
                <a:solidFill>
                  <a:schemeClr val="bg1"/>
                </a:solidFill>
              </a:rPr>
              <a:t>Servisi, </a:t>
            </a:r>
            <a:r>
              <a:rPr lang="tr-TR" sz="2800" dirty="0">
                <a:solidFill>
                  <a:schemeClr val="bg1"/>
                </a:solidFill>
              </a:rPr>
              <a:t>öğretmenlerimiz ve ailemizle görüştükten sonra etkili bir şekilde seçimimizi yapmalıyız. </a:t>
            </a:r>
          </a:p>
        </p:txBody>
      </p:sp>
      <p:pic>
        <p:nvPicPr>
          <p:cNvPr id="10242" name="Picture 2" descr="C:\Users\ASUS\Desktop\indir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2708920"/>
            <a:ext cx="3825755"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087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33892" y="260648"/>
            <a:ext cx="8686800" cy="962744"/>
          </a:xfrm>
        </p:spPr>
        <p:txBody>
          <a:bodyPr>
            <a:noAutofit/>
          </a:bodyPr>
          <a:lstStyle/>
          <a:p>
            <a:pPr algn="ctr"/>
            <a:r>
              <a:rPr lang="tr-TR" sz="4800" b="1" dirty="0" smtClean="0"/>
              <a:t>Anadolu liselerinde ders seçimi</a:t>
            </a:r>
            <a:endParaRPr lang="tr-TR" sz="4800" b="1" dirty="0"/>
          </a:p>
        </p:txBody>
      </p:sp>
      <p:sp>
        <p:nvSpPr>
          <p:cNvPr id="3" name="İçerik Yer Tutucusu 2"/>
          <p:cNvSpPr>
            <a:spLocks noGrp="1"/>
          </p:cNvSpPr>
          <p:nvPr>
            <p:ph idx="1"/>
          </p:nvPr>
        </p:nvSpPr>
        <p:spPr>
          <a:xfrm>
            <a:off x="0" y="1556792"/>
            <a:ext cx="8991600" cy="511256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a:solidFill>
                  <a:schemeClr val="bg1"/>
                </a:solidFill>
              </a:rPr>
              <a:t>Anadolu Liseleri’nde 10. sınıf bitip , 11. sınıfa geçilirken ders seçimi yapılmaktadır.</a:t>
            </a:r>
          </a:p>
          <a:p>
            <a:pPr marL="36576" indent="0">
              <a:buNone/>
            </a:pPr>
            <a:r>
              <a:rPr lang="tr-TR" sz="2800" dirty="0" smtClean="0">
                <a:solidFill>
                  <a:schemeClr val="bg1"/>
                </a:solidFill>
              </a:rPr>
              <a:t>Ders </a:t>
            </a:r>
            <a:r>
              <a:rPr lang="tr-TR" sz="2800" dirty="0">
                <a:solidFill>
                  <a:schemeClr val="bg1"/>
                </a:solidFill>
              </a:rPr>
              <a:t>seçimi yapılırken herhangi bir ortalama şartı yoktur.</a:t>
            </a:r>
          </a:p>
          <a:p>
            <a:pPr marL="36576" indent="0">
              <a:buNone/>
            </a:pPr>
            <a:endParaRPr lang="tr-TR" sz="2800" dirty="0">
              <a:solidFill>
                <a:schemeClr val="bg1"/>
              </a:solidFill>
            </a:endParaRPr>
          </a:p>
        </p:txBody>
      </p:sp>
      <p:pic>
        <p:nvPicPr>
          <p:cNvPr id="11266" name="Picture 2" descr="C:\Users\ASUS\Desktop\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3044683"/>
            <a:ext cx="4680519"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4953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3892" y="260648"/>
            <a:ext cx="8686800" cy="962744"/>
          </a:xfrm>
        </p:spPr>
        <p:txBody>
          <a:bodyPr>
            <a:noAutofit/>
          </a:bodyPr>
          <a:lstStyle/>
          <a:p>
            <a:pPr algn="ctr"/>
            <a:r>
              <a:rPr lang="tr-TR" sz="4800" b="1" dirty="0"/>
              <a:t>Anadolu liselerinde ders seçimi</a:t>
            </a:r>
          </a:p>
        </p:txBody>
      </p:sp>
      <p:sp>
        <p:nvSpPr>
          <p:cNvPr id="3" name="İçerik Yer Tutucusu 2"/>
          <p:cNvSpPr>
            <a:spLocks noGrp="1"/>
          </p:cNvSpPr>
          <p:nvPr>
            <p:ph idx="1"/>
          </p:nvPr>
        </p:nvSpPr>
        <p:spPr>
          <a:xfrm>
            <a:off x="4499992" y="1556792"/>
            <a:ext cx="4491608" cy="511256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a:solidFill>
                  <a:schemeClr val="bg1"/>
                </a:solidFill>
              </a:rPr>
              <a:t>Ders seçiminde </a:t>
            </a:r>
            <a:r>
              <a:rPr lang="tr-TR" sz="2800" dirty="0" err="1">
                <a:solidFill>
                  <a:schemeClr val="bg1"/>
                </a:solidFill>
              </a:rPr>
              <a:t>OBP’nin</a:t>
            </a:r>
            <a:r>
              <a:rPr lang="tr-TR" sz="2800" dirty="0">
                <a:solidFill>
                  <a:schemeClr val="bg1"/>
                </a:solidFill>
              </a:rPr>
              <a:t> etkisi , TYT-AYT de derslerden çıkan soru sayısı , seçilecek mesleğin hangi puan türünden olduğu ve bu puan türünden seçilen derslerin etkisi iyi bir şekilde araştırılarak karar verilmelidir.  </a:t>
            </a:r>
          </a:p>
        </p:txBody>
      </p:sp>
      <p:pic>
        <p:nvPicPr>
          <p:cNvPr id="12290" name="Picture 2" descr="C:\Users\ASUS\Deskto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844824"/>
            <a:ext cx="3996952"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386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ALAN SEÇİMİ</a:t>
            </a:r>
            <a:endParaRPr lang="tr-TR" dirty="0"/>
          </a:p>
        </p:txBody>
      </p:sp>
      <p:sp>
        <p:nvSpPr>
          <p:cNvPr id="3" name="İçerik Yer Tutucusu 2"/>
          <p:cNvSpPr>
            <a:spLocks noGrp="1"/>
          </p:cNvSpPr>
          <p:nvPr>
            <p:ph idx="1"/>
          </p:nvPr>
        </p:nvSpPr>
        <p:spPr/>
        <p:txBody>
          <a:bodyPr/>
          <a:lstStyle/>
          <a:p>
            <a:r>
              <a:rPr lang="tr-TR" dirty="0" smtClean="0"/>
              <a:t>SAYISAL</a:t>
            </a:r>
          </a:p>
          <a:p>
            <a:r>
              <a:rPr lang="tr-TR" dirty="0" smtClean="0"/>
              <a:t>EŞİT AĞIRLIK</a:t>
            </a:r>
          </a:p>
          <a:p>
            <a:r>
              <a:rPr lang="tr-TR" dirty="0" smtClean="0"/>
              <a:t>SÖZEL</a:t>
            </a:r>
          </a:p>
          <a:p>
            <a:r>
              <a:rPr lang="tr-TR" dirty="0" smtClean="0"/>
              <a:t>DİL</a:t>
            </a:r>
            <a:endParaRPr lang="tr-TR" dirty="0"/>
          </a:p>
        </p:txBody>
      </p:sp>
    </p:spTree>
    <p:extLst>
      <p:ext uri="{BB962C8B-B14F-4D97-AF65-F5344CB8AC3E}">
        <p14:creationId xmlns:p14="http://schemas.microsoft.com/office/powerpoint/2010/main" xmlns="" val="314465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743"/>
            <a:ext cx="7467600" cy="850106"/>
          </a:xfrm>
        </p:spPr>
        <p:txBody>
          <a:bodyPr/>
          <a:lstStyle/>
          <a:p>
            <a:pPr algn="ctr"/>
            <a:r>
              <a:rPr lang="tr-TR" dirty="0" smtClean="0"/>
              <a:t>SAYISAL ALAN</a:t>
            </a:r>
            <a:endParaRPr lang="tr-TR" dirty="0"/>
          </a:p>
        </p:txBody>
      </p:sp>
      <p:sp>
        <p:nvSpPr>
          <p:cNvPr id="3" name="İçerik Yer Tutucusu 2"/>
          <p:cNvSpPr>
            <a:spLocks noGrp="1"/>
          </p:cNvSpPr>
          <p:nvPr>
            <p:ph idx="1"/>
          </p:nvPr>
        </p:nvSpPr>
        <p:spPr>
          <a:xfrm>
            <a:off x="0" y="840364"/>
            <a:ext cx="4644008" cy="6017636"/>
          </a:xfrm>
        </p:spPr>
        <p:txBody>
          <a:bodyPr>
            <a:normAutofit fontScale="55000" lnSpcReduction="20000"/>
          </a:bodyPr>
          <a:lstStyle/>
          <a:p>
            <a:r>
              <a:rPr lang="tr-TR" dirty="0"/>
              <a:t> Acil Yardım ve Afet Yönetimi (Fakülte), </a:t>
            </a:r>
            <a:endParaRPr lang="tr-TR" dirty="0" smtClean="0"/>
          </a:p>
          <a:p>
            <a:r>
              <a:rPr lang="tr-TR" dirty="0" smtClean="0"/>
              <a:t>Acil </a:t>
            </a:r>
            <a:r>
              <a:rPr lang="tr-TR" dirty="0"/>
              <a:t>Yardım ve Afet Yönetimi (Yüksekokul</a:t>
            </a:r>
            <a:r>
              <a:rPr lang="tr-TR" dirty="0" smtClean="0"/>
              <a:t>),</a:t>
            </a:r>
          </a:p>
          <a:p>
            <a:r>
              <a:rPr lang="tr-TR" dirty="0" smtClean="0"/>
              <a:t> </a:t>
            </a:r>
            <a:r>
              <a:rPr lang="tr-TR" dirty="0"/>
              <a:t>Adli Bilimler, Adli Bilişim Mühendisliği, </a:t>
            </a:r>
            <a:endParaRPr lang="tr-TR" dirty="0" smtClean="0"/>
          </a:p>
          <a:p>
            <a:r>
              <a:rPr lang="tr-TR" dirty="0" smtClean="0"/>
              <a:t>Ağaç </a:t>
            </a:r>
            <a:r>
              <a:rPr lang="tr-TR" dirty="0"/>
              <a:t>İşleri Endüstri Mühendisliği, </a:t>
            </a:r>
            <a:endParaRPr lang="tr-TR" dirty="0" smtClean="0"/>
          </a:p>
          <a:p>
            <a:r>
              <a:rPr lang="tr-TR" dirty="0" err="1" smtClean="0"/>
              <a:t>Aktüerya</a:t>
            </a:r>
            <a:r>
              <a:rPr lang="tr-TR" dirty="0" smtClean="0"/>
              <a:t> </a:t>
            </a:r>
            <a:r>
              <a:rPr lang="tr-TR" dirty="0"/>
              <a:t>(Fakülte</a:t>
            </a:r>
            <a:r>
              <a:rPr lang="tr-TR" dirty="0" smtClean="0"/>
              <a:t>),</a:t>
            </a:r>
          </a:p>
          <a:p>
            <a:r>
              <a:rPr lang="tr-TR" dirty="0" err="1" smtClean="0"/>
              <a:t>Aktüerya</a:t>
            </a:r>
            <a:r>
              <a:rPr lang="tr-TR" dirty="0" smtClean="0"/>
              <a:t> </a:t>
            </a:r>
            <a:r>
              <a:rPr lang="tr-TR" dirty="0"/>
              <a:t>(Yüksekokul</a:t>
            </a:r>
            <a:r>
              <a:rPr lang="tr-TR" dirty="0" smtClean="0"/>
              <a:t>),</a:t>
            </a:r>
          </a:p>
          <a:p>
            <a:r>
              <a:rPr lang="tr-TR" dirty="0" err="1" smtClean="0"/>
              <a:t>Aktüerya</a:t>
            </a:r>
            <a:r>
              <a:rPr lang="tr-TR" dirty="0" smtClean="0"/>
              <a:t> </a:t>
            </a:r>
            <a:r>
              <a:rPr lang="tr-TR" dirty="0"/>
              <a:t>Bilimleri</a:t>
            </a:r>
            <a:r>
              <a:rPr lang="tr-TR" dirty="0" smtClean="0"/>
              <a:t>,</a:t>
            </a:r>
          </a:p>
          <a:p>
            <a:r>
              <a:rPr lang="tr-TR" dirty="0" smtClean="0"/>
              <a:t>Astronomi </a:t>
            </a:r>
            <a:r>
              <a:rPr lang="tr-TR" dirty="0"/>
              <a:t>ve Uzay Bilimleri, </a:t>
            </a:r>
            <a:endParaRPr lang="tr-TR" dirty="0" smtClean="0"/>
          </a:p>
          <a:p>
            <a:r>
              <a:rPr lang="tr-TR" dirty="0" smtClean="0"/>
              <a:t>Bahçe </a:t>
            </a:r>
            <a:r>
              <a:rPr lang="tr-TR" dirty="0"/>
              <a:t>Bitkileri, </a:t>
            </a:r>
            <a:endParaRPr lang="tr-TR" dirty="0" smtClean="0"/>
          </a:p>
          <a:p>
            <a:r>
              <a:rPr lang="tr-TR" dirty="0" smtClean="0"/>
              <a:t>Bahçe </a:t>
            </a:r>
            <a:r>
              <a:rPr lang="tr-TR" dirty="0"/>
              <a:t>Bitkileri Üretimi ve Pazarlaması</a:t>
            </a:r>
            <a:r>
              <a:rPr lang="tr-TR" dirty="0" smtClean="0"/>
              <a:t>,</a:t>
            </a:r>
          </a:p>
          <a:p>
            <a:r>
              <a:rPr lang="tr-TR" dirty="0" smtClean="0"/>
              <a:t>Balıkçılık Teknolojisi,</a:t>
            </a:r>
          </a:p>
          <a:p>
            <a:r>
              <a:rPr lang="tr-TR" dirty="0" smtClean="0"/>
              <a:t>Balıkçılık </a:t>
            </a:r>
            <a:r>
              <a:rPr lang="tr-TR" dirty="0"/>
              <a:t>Teknolojisi </a:t>
            </a:r>
            <a:r>
              <a:rPr lang="tr-TR" dirty="0" smtClean="0"/>
              <a:t>Mühendisliği,</a:t>
            </a:r>
          </a:p>
          <a:p>
            <a:r>
              <a:rPr lang="tr-TR" dirty="0" smtClean="0"/>
              <a:t>Basım </a:t>
            </a:r>
            <a:r>
              <a:rPr lang="tr-TR" dirty="0"/>
              <a:t>Teknolojileri (Yüksekokul</a:t>
            </a:r>
            <a:r>
              <a:rPr lang="tr-TR" dirty="0" smtClean="0"/>
              <a:t>),</a:t>
            </a:r>
          </a:p>
          <a:p>
            <a:r>
              <a:rPr lang="tr-TR" dirty="0" smtClean="0"/>
              <a:t>Beslenme </a:t>
            </a:r>
            <a:r>
              <a:rPr lang="tr-TR" dirty="0"/>
              <a:t>ve Diyetetik (Fakülte</a:t>
            </a:r>
            <a:r>
              <a:rPr lang="tr-TR" dirty="0" smtClean="0"/>
              <a:t>),</a:t>
            </a:r>
          </a:p>
          <a:p>
            <a:r>
              <a:rPr lang="tr-TR" dirty="0" smtClean="0"/>
              <a:t>Beslenme </a:t>
            </a:r>
            <a:r>
              <a:rPr lang="tr-TR" dirty="0"/>
              <a:t>ve Diyetetik (Yüksekokul</a:t>
            </a:r>
            <a:r>
              <a:rPr lang="tr-TR" dirty="0" smtClean="0"/>
              <a:t>),</a:t>
            </a:r>
          </a:p>
          <a:p>
            <a:r>
              <a:rPr lang="tr-TR" dirty="0" smtClean="0"/>
              <a:t>Bilgisayar Bilimleri,</a:t>
            </a:r>
          </a:p>
          <a:p>
            <a:r>
              <a:rPr lang="tr-TR" dirty="0" smtClean="0"/>
              <a:t>Bilgisayar Mühendisliği,</a:t>
            </a:r>
            <a:r>
              <a:rPr lang="tr-TR" dirty="0"/>
              <a:t> Bilgisayar Teknolojisi ve Bilişim Sistemleri (Yüksekokul),</a:t>
            </a:r>
          </a:p>
          <a:p>
            <a:r>
              <a:rPr lang="tr-TR" dirty="0"/>
              <a:t>Bilgisayar ve Öğretim Teknolojileri Öğretmenliği</a:t>
            </a:r>
            <a:r>
              <a:rPr lang="tr-TR" dirty="0" smtClean="0"/>
              <a:t>,</a:t>
            </a:r>
          </a:p>
          <a:p>
            <a:r>
              <a:rPr lang="tr-TR" dirty="0"/>
              <a:t>Bilgisayar ve Yazılım Mühendisliği,</a:t>
            </a:r>
          </a:p>
          <a:p>
            <a:endParaRPr lang="tr-TR" dirty="0"/>
          </a:p>
        </p:txBody>
      </p:sp>
      <p:sp>
        <p:nvSpPr>
          <p:cNvPr id="4" name="Dikdörtgen 3"/>
          <p:cNvSpPr/>
          <p:nvPr/>
        </p:nvSpPr>
        <p:spPr>
          <a:xfrm>
            <a:off x="4355976" y="756027"/>
            <a:ext cx="4788024" cy="6186309"/>
          </a:xfrm>
          <a:prstGeom prst="rect">
            <a:avLst/>
          </a:prstGeom>
        </p:spPr>
        <p:txBody>
          <a:bodyPr wrap="square">
            <a:spAutoFit/>
          </a:bodyPr>
          <a:lstStyle/>
          <a:p>
            <a:pPr marL="285750" indent="-285750">
              <a:buFont typeface="Arial" panose="020B0604020202020204" pitchFamily="34" charset="0"/>
              <a:buChar char="•"/>
            </a:pPr>
            <a:r>
              <a:rPr lang="tr-TR" dirty="0" smtClean="0"/>
              <a:t>Bilgisayar-Enformatik</a:t>
            </a:r>
            <a:r>
              <a:rPr lang="tr-TR" dirty="0"/>
              <a:t>, </a:t>
            </a:r>
          </a:p>
          <a:p>
            <a:pPr marL="285750" indent="-285750">
              <a:buFont typeface="Arial" panose="020B0604020202020204" pitchFamily="34" charset="0"/>
              <a:buChar char="•"/>
            </a:pPr>
            <a:r>
              <a:rPr lang="tr-TR" dirty="0"/>
              <a:t>Bilişim Sistemleri Mühendisliği,</a:t>
            </a:r>
          </a:p>
          <a:p>
            <a:pPr marL="285750" indent="-285750">
              <a:buFont typeface="Arial" panose="020B0604020202020204" pitchFamily="34" charset="0"/>
              <a:buChar char="•"/>
            </a:pPr>
            <a:r>
              <a:rPr lang="tr-TR" dirty="0" smtClean="0"/>
              <a:t>Bilişim </a:t>
            </a:r>
            <a:r>
              <a:rPr lang="tr-TR" dirty="0"/>
              <a:t>Sistemleri ve Teknolojileri,</a:t>
            </a:r>
          </a:p>
          <a:p>
            <a:pPr marL="285750" indent="-285750">
              <a:buFont typeface="Arial" panose="020B0604020202020204" pitchFamily="34" charset="0"/>
              <a:buChar char="•"/>
            </a:pPr>
            <a:r>
              <a:rPr lang="tr-TR" dirty="0"/>
              <a:t>Bitki Koruma, Bitkisel Üretim ve Teknolojileri,</a:t>
            </a:r>
          </a:p>
          <a:p>
            <a:pPr marL="285750" indent="-285750">
              <a:buFont typeface="Arial" panose="020B0604020202020204" pitchFamily="34" charset="0"/>
              <a:buChar char="•"/>
            </a:pPr>
            <a:r>
              <a:rPr lang="tr-TR" dirty="0" err="1"/>
              <a:t>Biyoenformatik</a:t>
            </a:r>
            <a:r>
              <a:rPr lang="tr-TR" dirty="0"/>
              <a:t> ve Genetik,</a:t>
            </a:r>
          </a:p>
          <a:p>
            <a:pPr marL="285750" indent="-285750">
              <a:buFont typeface="Arial" panose="020B0604020202020204" pitchFamily="34" charset="0"/>
              <a:buChar char="•"/>
            </a:pPr>
            <a:r>
              <a:rPr lang="tr-TR" dirty="0"/>
              <a:t>Biyokimya, </a:t>
            </a:r>
            <a:r>
              <a:rPr lang="tr-TR" dirty="0" smtClean="0"/>
              <a:t>Biyoloji,</a:t>
            </a:r>
          </a:p>
          <a:p>
            <a:pPr marL="285750" indent="-285750">
              <a:buFont typeface="Arial" panose="020B0604020202020204" pitchFamily="34" charset="0"/>
              <a:buChar char="•"/>
            </a:pPr>
            <a:r>
              <a:rPr lang="tr-TR" dirty="0" smtClean="0"/>
              <a:t>Biyoloji Öğretmenliği,</a:t>
            </a:r>
          </a:p>
          <a:p>
            <a:pPr marL="285750" indent="-285750">
              <a:buFont typeface="Arial" panose="020B0604020202020204" pitchFamily="34" charset="0"/>
              <a:buChar char="•"/>
            </a:pPr>
            <a:r>
              <a:rPr lang="tr-TR" dirty="0" smtClean="0"/>
              <a:t>Biyomedikal </a:t>
            </a:r>
            <a:r>
              <a:rPr lang="tr-TR" dirty="0"/>
              <a:t>Mühendisliği, </a:t>
            </a:r>
            <a:r>
              <a:rPr lang="tr-TR" dirty="0" err="1" smtClean="0"/>
              <a:t>Biyomühendislik</a:t>
            </a:r>
            <a:r>
              <a:rPr lang="tr-TR" dirty="0" smtClean="0"/>
              <a:t>,</a:t>
            </a:r>
          </a:p>
          <a:p>
            <a:pPr marL="285750" indent="-285750">
              <a:buFont typeface="Arial" panose="020B0604020202020204" pitchFamily="34" charset="0"/>
              <a:buChar char="•"/>
            </a:pPr>
            <a:r>
              <a:rPr lang="tr-TR" dirty="0" err="1" smtClean="0"/>
              <a:t>Biyosistem</a:t>
            </a:r>
            <a:r>
              <a:rPr lang="tr-TR" dirty="0" smtClean="0"/>
              <a:t> Mühendisliği,</a:t>
            </a:r>
          </a:p>
          <a:p>
            <a:pPr marL="285750" indent="-285750">
              <a:buFont typeface="Arial" panose="020B0604020202020204" pitchFamily="34" charset="0"/>
              <a:buChar char="•"/>
            </a:pPr>
            <a:r>
              <a:rPr lang="tr-TR" dirty="0" err="1" smtClean="0"/>
              <a:t>Biyoteknoloji</a:t>
            </a:r>
            <a:r>
              <a:rPr lang="tr-TR" dirty="0" smtClean="0"/>
              <a:t>,</a:t>
            </a:r>
          </a:p>
          <a:p>
            <a:pPr marL="285750" indent="-285750">
              <a:buFont typeface="Arial" panose="020B0604020202020204" pitchFamily="34" charset="0"/>
              <a:buChar char="•"/>
            </a:pPr>
            <a:r>
              <a:rPr lang="tr-TR" dirty="0" err="1" smtClean="0"/>
              <a:t>Biyoteknoloji</a:t>
            </a:r>
            <a:r>
              <a:rPr lang="tr-TR" dirty="0" smtClean="0"/>
              <a:t> </a:t>
            </a:r>
            <a:r>
              <a:rPr lang="tr-TR" dirty="0"/>
              <a:t>ve Moleküler </a:t>
            </a:r>
            <a:r>
              <a:rPr lang="tr-TR" dirty="0" smtClean="0"/>
              <a:t>Biyoloji,</a:t>
            </a:r>
          </a:p>
          <a:p>
            <a:pPr marL="285750" indent="-285750">
              <a:buFont typeface="Arial" panose="020B0604020202020204" pitchFamily="34" charset="0"/>
              <a:buChar char="•"/>
            </a:pPr>
            <a:r>
              <a:rPr lang="tr-TR" dirty="0" smtClean="0"/>
              <a:t>Cevher </a:t>
            </a:r>
            <a:r>
              <a:rPr lang="tr-TR" dirty="0"/>
              <a:t>Hazırlama </a:t>
            </a:r>
            <a:r>
              <a:rPr lang="tr-TR" dirty="0" smtClean="0"/>
              <a:t>Mühendisliği,</a:t>
            </a:r>
          </a:p>
          <a:p>
            <a:pPr marL="285750" indent="-285750">
              <a:buFont typeface="Arial" panose="020B0604020202020204" pitchFamily="34" charset="0"/>
              <a:buChar char="•"/>
            </a:pPr>
            <a:r>
              <a:rPr lang="tr-TR" dirty="0" smtClean="0"/>
              <a:t>Çevre </a:t>
            </a:r>
            <a:r>
              <a:rPr lang="tr-TR" dirty="0"/>
              <a:t>Mühendisliği, </a:t>
            </a:r>
            <a:endParaRPr lang="tr-TR" dirty="0" smtClean="0"/>
          </a:p>
          <a:p>
            <a:pPr marL="285750" indent="-285750">
              <a:buFont typeface="Arial" panose="020B0604020202020204" pitchFamily="34" charset="0"/>
              <a:buChar char="•"/>
            </a:pPr>
            <a:r>
              <a:rPr lang="tr-TR" dirty="0" smtClean="0"/>
              <a:t>Deniz </a:t>
            </a:r>
            <a:r>
              <a:rPr lang="tr-TR" dirty="0"/>
              <a:t>Ulaştırma İşletme Mühendisliği (Fakülte</a:t>
            </a:r>
            <a:r>
              <a:rPr lang="tr-TR" dirty="0" smtClean="0"/>
              <a:t>),</a:t>
            </a:r>
          </a:p>
          <a:p>
            <a:pPr marL="285750" indent="-285750">
              <a:buFont typeface="Arial" panose="020B0604020202020204" pitchFamily="34" charset="0"/>
              <a:buChar char="•"/>
            </a:pPr>
            <a:r>
              <a:rPr lang="tr-TR" dirty="0" smtClean="0"/>
              <a:t>Deniz </a:t>
            </a:r>
            <a:r>
              <a:rPr lang="tr-TR" dirty="0"/>
              <a:t>Ulaştırma İşletme Mühendisliği (Yüksekokul), Deri Mühendisliği, Dijital Oyun Tasarımı, Dil ve Konuşma Terapisi, Diş Hekimliği, Ebelik (Fakülte), Ebelik (Yüksekokul), </a:t>
            </a:r>
          </a:p>
        </p:txBody>
      </p:sp>
    </p:spTree>
    <p:extLst>
      <p:ext uri="{BB962C8B-B14F-4D97-AF65-F5344CB8AC3E}">
        <p14:creationId xmlns:p14="http://schemas.microsoft.com/office/powerpoint/2010/main" xmlns="" val="17083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1929" y="0"/>
            <a:ext cx="7467600" cy="764704"/>
          </a:xfrm>
        </p:spPr>
        <p:txBody>
          <a:bodyPr>
            <a:normAutofit fontScale="90000"/>
          </a:bodyPr>
          <a:lstStyle/>
          <a:p>
            <a:pPr algn="ctr"/>
            <a:r>
              <a:rPr lang="tr-TR" dirty="0" smtClean="0"/>
              <a:t>SAYISAL ALAN</a:t>
            </a:r>
            <a:endParaRPr lang="tr-TR" dirty="0"/>
          </a:p>
        </p:txBody>
      </p:sp>
      <p:sp>
        <p:nvSpPr>
          <p:cNvPr id="3" name="İçerik Yer Tutucusu 2"/>
          <p:cNvSpPr>
            <a:spLocks noGrp="1"/>
          </p:cNvSpPr>
          <p:nvPr>
            <p:ph idx="1"/>
          </p:nvPr>
        </p:nvSpPr>
        <p:spPr>
          <a:xfrm>
            <a:off x="0" y="846138"/>
            <a:ext cx="4618856" cy="4525963"/>
          </a:xfrm>
        </p:spPr>
        <p:txBody>
          <a:bodyPr>
            <a:noAutofit/>
          </a:bodyPr>
          <a:lstStyle/>
          <a:p>
            <a:r>
              <a:rPr lang="tr-TR" sz="1600" dirty="0"/>
              <a:t>Eczacılık, </a:t>
            </a:r>
            <a:endParaRPr lang="tr-TR" sz="1600" dirty="0" smtClean="0"/>
          </a:p>
          <a:p>
            <a:r>
              <a:rPr lang="tr-TR" sz="1600" dirty="0" smtClean="0"/>
              <a:t>Elektrik </a:t>
            </a:r>
            <a:r>
              <a:rPr lang="tr-TR" sz="1600" dirty="0"/>
              <a:t>Mühendisliği, </a:t>
            </a:r>
            <a:endParaRPr lang="tr-TR" sz="1600" dirty="0" smtClean="0"/>
          </a:p>
          <a:p>
            <a:r>
              <a:rPr lang="tr-TR" sz="1600" dirty="0" smtClean="0"/>
              <a:t>Elektrik-Elektronik </a:t>
            </a:r>
            <a:r>
              <a:rPr lang="tr-TR" sz="1600" dirty="0"/>
              <a:t>Mühendisliği, </a:t>
            </a:r>
            <a:endParaRPr lang="tr-TR" sz="1600" dirty="0" smtClean="0"/>
          </a:p>
          <a:p>
            <a:r>
              <a:rPr lang="tr-TR" sz="1600" dirty="0" smtClean="0"/>
              <a:t>Elektronik </a:t>
            </a:r>
            <a:r>
              <a:rPr lang="tr-TR" sz="1600" dirty="0"/>
              <a:t>Mühendisliği, </a:t>
            </a:r>
            <a:endParaRPr lang="tr-TR" sz="1600" dirty="0" smtClean="0"/>
          </a:p>
          <a:p>
            <a:r>
              <a:rPr lang="tr-TR" sz="1600" dirty="0" smtClean="0"/>
              <a:t>Elektronik </a:t>
            </a:r>
            <a:r>
              <a:rPr lang="tr-TR" sz="1600" dirty="0"/>
              <a:t>ve Haberleşme </a:t>
            </a:r>
            <a:r>
              <a:rPr lang="tr-TR" sz="1600" dirty="0" smtClean="0"/>
              <a:t>Mühendisliği,</a:t>
            </a:r>
          </a:p>
          <a:p>
            <a:r>
              <a:rPr lang="tr-TR" sz="1600" dirty="0" smtClean="0"/>
              <a:t>Endüstri Mühendisliği,</a:t>
            </a:r>
          </a:p>
          <a:p>
            <a:r>
              <a:rPr lang="tr-TR" sz="1600" dirty="0" smtClean="0"/>
              <a:t>Endüstri </a:t>
            </a:r>
            <a:r>
              <a:rPr lang="tr-TR" sz="1600" dirty="0"/>
              <a:t>Mühendisliği </a:t>
            </a:r>
            <a:r>
              <a:rPr lang="tr-TR" sz="1600" dirty="0" smtClean="0"/>
              <a:t>Programları,</a:t>
            </a:r>
          </a:p>
          <a:p>
            <a:r>
              <a:rPr lang="tr-TR" sz="1600" dirty="0" smtClean="0"/>
              <a:t>Endüstri </a:t>
            </a:r>
            <a:r>
              <a:rPr lang="tr-TR" sz="1600" dirty="0"/>
              <a:t>Ürünleri Tasarımı (Fakülte</a:t>
            </a:r>
            <a:r>
              <a:rPr lang="tr-TR" sz="1600" dirty="0" smtClean="0"/>
              <a:t>),</a:t>
            </a:r>
          </a:p>
          <a:p>
            <a:r>
              <a:rPr lang="tr-TR" sz="1600" dirty="0" smtClean="0"/>
              <a:t>Endüstri </a:t>
            </a:r>
            <a:r>
              <a:rPr lang="tr-TR" sz="1600" dirty="0"/>
              <a:t>Ürünleri Tasarımı (Yüksekokul</a:t>
            </a:r>
            <a:r>
              <a:rPr lang="tr-TR" sz="1600" dirty="0" smtClean="0"/>
              <a:t>),</a:t>
            </a:r>
          </a:p>
          <a:p>
            <a:r>
              <a:rPr lang="tr-TR" sz="1600" dirty="0" smtClean="0"/>
              <a:t>Endüstri </a:t>
            </a:r>
            <a:r>
              <a:rPr lang="tr-TR" sz="1600" dirty="0"/>
              <a:t>ve Sistem Mühendisliği, </a:t>
            </a:r>
            <a:endParaRPr lang="tr-TR" sz="1600" dirty="0" smtClean="0"/>
          </a:p>
          <a:p>
            <a:r>
              <a:rPr lang="tr-TR" sz="1600" dirty="0" smtClean="0"/>
              <a:t>Endüstriyel Tasarım,</a:t>
            </a:r>
          </a:p>
          <a:p>
            <a:r>
              <a:rPr lang="tr-TR" sz="1600" dirty="0" smtClean="0"/>
              <a:t>Endüstriyel </a:t>
            </a:r>
            <a:r>
              <a:rPr lang="tr-TR" sz="1600" dirty="0"/>
              <a:t>Tasarım Mühendisliği, </a:t>
            </a:r>
            <a:endParaRPr lang="tr-TR" sz="1600" dirty="0" smtClean="0"/>
          </a:p>
          <a:p>
            <a:r>
              <a:rPr lang="tr-TR" sz="1600" dirty="0" smtClean="0"/>
              <a:t>Enerji </a:t>
            </a:r>
            <a:r>
              <a:rPr lang="tr-TR" sz="1600" dirty="0"/>
              <a:t>Mühendisliği, </a:t>
            </a:r>
            <a:endParaRPr lang="tr-TR" sz="1600" dirty="0" smtClean="0"/>
          </a:p>
          <a:p>
            <a:r>
              <a:rPr lang="tr-TR" sz="1600" dirty="0" smtClean="0"/>
              <a:t>Enerji </a:t>
            </a:r>
            <a:r>
              <a:rPr lang="tr-TR" sz="1600" dirty="0"/>
              <a:t>Sistemleri Mühendisliği, </a:t>
            </a:r>
            <a:endParaRPr lang="tr-TR" sz="1600" dirty="0" smtClean="0"/>
          </a:p>
          <a:p>
            <a:r>
              <a:rPr lang="tr-TR" sz="1600" dirty="0" err="1" smtClean="0"/>
              <a:t>Ergoterapi</a:t>
            </a:r>
            <a:r>
              <a:rPr lang="tr-TR" sz="1600" dirty="0" smtClean="0"/>
              <a:t> </a:t>
            </a:r>
            <a:r>
              <a:rPr lang="tr-TR" sz="1600" dirty="0"/>
              <a:t>(Fakülte), </a:t>
            </a:r>
            <a:endParaRPr lang="tr-TR" sz="1600" dirty="0" smtClean="0"/>
          </a:p>
          <a:p>
            <a:r>
              <a:rPr lang="tr-TR" sz="1600" dirty="0" err="1" smtClean="0"/>
              <a:t>Ergoterapi</a:t>
            </a:r>
            <a:r>
              <a:rPr lang="tr-TR" sz="1600" dirty="0" smtClean="0"/>
              <a:t> </a:t>
            </a:r>
            <a:r>
              <a:rPr lang="tr-TR" sz="1600" dirty="0"/>
              <a:t>(Yüksekokul), </a:t>
            </a:r>
            <a:endParaRPr lang="tr-TR" sz="1600" dirty="0" smtClean="0"/>
          </a:p>
          <a:p>
            <a:r>
              <a:rPr lang="tr-TR" sz="1600" dirty="0" smtClean="0"/>
              <a:t>Fen </a:t>
            </a:r>
            <a:r>
              <a:rPr lang="tr-TR" sz="1600" dirty="0"/>
              <a:t>Bilgisi Öğretmenliği, </a:t>
            </a:r>
            <a:endParaRPr lang="tr-TR" sz="1600" dirty="0" smtClean="0"/>
          </a:p>
          <a:p>
            <a:r>
              <a:rPr lang="tr-TR" sz="1600" dirty="0" smtClean="0"/>
              <a:t>Fizik</a:t>
            </a:r>
            <a:r>
              <a:rPr lang="tr-TR" sz="1600" dirty="0"/>
              <a:t>, </a:t>
            </a:r>
            <a:endParaRPr lang="tr-TR" sz="1600" dirty="0" smtClean="0"/>
          </a:p>
          <a:p>
            <a:r>
              <a:rPr lang="tr-TR" sz="1600" dirty="0" smtClean="0"/>
              <a:t>Fizik </a:t>
            </a:r>
            <a:r>
              <a:rPr lang="tr-TR" sz="1600" dirty="0"/>
              <a:t>Mühendisliği, </a:t>
            </a:r>
            <a:endParaRPr lang="tr-TR" sz="1600" dirty="0" smtClean="0"/>
          </a:p>
          <a:p>
            <a:r>
              <a:rPr lang="tr-TR" sz="1600" dirty="0" smtClean="0"/>
              <a:t>Fizik </a:t>
            </a:r>
            <a:r>
              <a:rPr lang="tr-TR" sz="1600" dirty="0"/>
              <a:t>Öğretmenliği, </a:t>
            </a:r>
            <a:endParaRPr lang="tr-TR" sz="1600" dirty="0" smtClean="0"/>
          </a:p>
        </p:txBody>
      </p:sp>
      <p:sp>
        <p:nvSpPr>
          <p:cNvPr id="4" name="Dikdörtgen 3"/>
          <p:cNvSpPr/>
          <p:nvPr/>
        </p:nvSpPr>
        <p:spPr>
          <a:xfrm>
            <a:off x="3995936" y="620688"/>
            <a:ext cx="5019785" cy="6186309"/>
          </a:xfrm>
          <a:prstGeom prst="rect">
            <a:avLst/>
          </a:prstGeom>
        </p:spPr>
        <p:txBody>
          <a:bodyPr wrap="square">
            <a:spAutoFit/>
          </a:bodyPr>
          <a:lstStyle/>
          <a:p>
            <a:pPr marL="285750" indent="-285750">
              <a:buFont typeface="Arial" panose="020B0604020202020204" pitchFamily="34" charset="0"/>
              <a:buChar char="•"/>
            </a:pPr>
            <a:r>
              <a:rPr lang="tr-TR" dirty="0"/>
              <a:t>Fizyoterapi ve Rehabilitasyon (Fakülte),</a:t>
            </a:r>
          </a:p>
          <a:p>
            <a:pPr marL="285750" indent="-285750">
              <a:buFont typeface="Arial" panose="020B0604020202020204" pitchFamily="34" charset="0"/>
              <a:buChar char="•"/>
            </a:pPr>
            <a:r>
              <a:rPr lang="tr-TR" dirty="0"/>
              <a:t>Fizyoterapi ve Rehabilitasyon (Yüksekokul),</a:t>
            </a:r>
          </a:p>
          <a:p>
            <a:pPr marL="285750" indent="-285750">
              <a:buFont typeface="Arial" panose="020B0604020202020204" pitchFamily="34" charset="0"/>
              <a:buChar char="•"/>
            </a:pPr>
            <a:r>
              <a:rPr lang="tr-TR" dirty="0"/>
              <a:t>Gemi İnşaatı ve Gemi Makineleri Mühendisliği, </a:t>
            </a:r>
          </a:p>
          <a:p>
            <a:pPr marL="285750" indent="-285750">
              <a:buFont typeface="Arial" panose="020B0604020202020204" pitchFamily="34" charset="0"/>
              <a:buChar char="•"/>
            </a:pPr>
            <a:r>
              <a:rPr lang="tr-TR" dirty="0"/>
              <a:t>Gemi Makineleri İşletme Mühendisliği (Fakülte), </a:t>
            </a:r>
          </a:p>
          <a:p>
            <a:pPr marL="285750" indent="-285750">
              <a:buFont typeface="Arial" panose="020B0604020202020204" pitchFamily="34" charset="0"/>
              <a:buChar char="•"/>
            </a:pPr>
            <a:r>
              <a:rPr lang="tr-TR" dirty="0"/>
              <a:t>Gemi Makineleri İşletme Mühendisliği (Yüksekokul), </a:t>
            </a:r>
          </a:p>
          <a:p>
            <a:pPr marL="285750" indent="-285750">
              <a:buFont typeface="Arial" panose="020B0604020202020204" pitchFamily="34" charset="0"/>
              <a:buChar char="•"/>
            </a:pPr>
            <a:r>
              <a:rPr lang="tr-TR" dirty="0"/>
              <a:t>Gemi ve Deniz Teknolojisi Mühendisliği, </a:t>
            </a:r>
          </a:p>
          <a:p>
            <a:pPr marL="285750" indent="-285750">
              <a:buFont typeface="Arial" panose="020B0604020202020204" pitchFamily="34" charset="0"/>
              <a:buChar char="•"/>
            </a:pPr>
            <a:r>
              <a:rPr lang="tr-TR" dirty="0"/>
              <a:t>Gemi ve Yat Tasarımı, </a:t>
            </a:r>
          </a:p>
          <a:p>
            <a:pPr marL="285750" indent="-285750">
              <a:buFont typeface="Arial" panose="020B0604020202020204" pitchFamily="34" charset="0"/>
              <a:buChar char="•"/>
            </a:pPr>
            <a:r>
              <a:rPr lang="tr-TR" dirty="0"/>
              <a:t>Genetik ve </a:t>
            </a:r>
            <a:r>
              <a:rPr lang="tr-TR" dirty="0" err="1"/>
              <a:t>Biyomühendislik</a:t>
            </a:r>
            <a:r>
              <a:rPr lang="tr-TR" dirty="0"/>
              <a:t>, </a:t>
            </a:r>
          </a:p>
          <a:p>
            <a:pPr marL="285750" indent="-285750">
              <a:buFont typeface="Arial" panose="020B0604020202020204" pitchFamily="34" charset="0"/>
              <a:buChar char="•"/>
            </a:pPr>
            <a:r>
              <a:rPr lang="tr-TR" dirty="0"/>
              <a:t>Genetik ve Yaşam Bilimleri Programları, </a:t>
            </a:r>
            <a:r>
              <a:rPr lang="tr-TR" dirty="0" err="1"/>
              <a:t>Geomatik</a:t>
            </a:r>
            <a:r>
              <a:rPr lang="tr-TR" dirty="0"/>
              <a:t> Mühendisliği, </a:t>
            </a:r>
            <a:endParaRPr lang="tr-TR" dirty="0" smtClean="0"/>
          </a:p>
          <a:p>
            <a:pPr marL="285750" indent="-285750">
              <a:buFont typeface="Arial" panose="020B0604020202020204" pitchFamily="34" charset="0"/>
              <a:buChar char="•"/>
            </a:pPr>
            <a:r>
              <a:rPr lang="tr-TR" dirty="0" err="1" smtClean="0"/>
              <a:t>Gerontoloji</a:t>
            </a:r>
            <a:r>
              <a:rPr lang="tr-TR" dirty="0"/>
              <a:t>, </a:t>
            </a:r>
            <a:endParaRPr lang="tr-TR" dirty="0" smtClean="0"/>
          </a:p>
          <a:p>
            <a:pPr marL="285750" indent="-285750">
              <a:buFont typeface="Arial" panose="020B0604020202020204" pitchFamily="34" charset="0"/>
              <a:buChar char="•"/>
            </a:pPr>
            <a:r>
              <a:rPr lang="tr-TR" dirty="0" smtClean="0"/>
              <a:t>Gıda </a:t>
            </a:r>
            <a:r>
              <a:rPr lang="tr-TR" dirty="0"/>
              <a:t>Mühendisliği, </a:t>
            </a:r>
            <a:endParaRPr lang="tr-TR" dirty="0" smtClean="0"/>
          </a:p>
          <a:p>
            <a:pPr marL="285750" indent="-285750">
              <a:buFont typeface="Arial" panose="020B0604020202020204" pitchFamily="34" charset="0"/>
              <a:buChar char="•"/>
            </a:pPr>
            <a:r>
              <a:rPr lang="tr-TR" dirty="0" smtClean="0"/>
              <a:t>Gıda </a:t>
            </a:r>
            <a:r>
              <a:rPr lang="tr-TR" dirty="0"/>
              <a:t>Teknolojisi (Yüksekokul), </a:t>
            </a:r>
            <a:endParaRPr lang="tr-TR" dirty="0" smtClean="0"/>
          </a:p>
          <a:p>
            <a:pPr marL="285750" indent="-285750">
              <a:buFont typeface="Arial" panose="020B0604020202020204" pitchFamily="34" charset="0"/>
              <a:buChar char="•"/>
            </a:pPr>
            <a:r>
              <a:rPr lang="tr-TR" dirty="0" smtClean="0"/>
              <a:t>Güverte </a:t>
            </a:r>
            <a:r>
              <a:rPr lang="tr-TR" dirty="0"/>
              <a:t>(Yüksekokul), </a:t>
            </a:r>
            <a:endParaRPr lang="tr-TR" dirty="0" smtClean="0"/>
          </a:p>
          <a:p>
            <a:pPr marL="285750" indent="-285750">
              <a:buFont typeface="Arial" panose="020B0604020202020204" pitchFamily="34" charset="0"/>
              <a:buChar char="•"/>
            </a:pPr>
            <a:r>
              <a:rPr lang="tr-TR" dirty="0" smtClean="0"/>
              <a:t>Harita </a:t>
            </a:r>
            <a:r>
              <a:rPr lang="tr-TR" dirty="0"/>
              <a:t>Mühendisliği, </a:t>
            </a:r>
            <a:endParaRPr lang="tr-TR" dirty="0" smtClean="0"/>
          </a:p>
          <a:p>
            <a:pPr marL="285750" indent="-285750">
              <a:buFont typeface="Arial" panose="020B0604020202020204" pitchFamily="34" charset="0"/>
              <a:buChar char="•"/>
            </a:pPr>
            <a:r>
              <a:rPr lang="tr-TR" dirty="0" smtClean="0"/>
              <a:t>Havacılık </a:t>
            </a:r>
            <a:r>
              <a:rPr lang="tr-TR" dirty="0"/>
              <a:t>Elektrik ve Elektroniği (Fakülte), </a:t>
            </a:r>
            <a:endParaRPr lang="tr-TR" dirty="0" smtClean="0"/>
          </a:p>
          <a:p>
            <a:pPr marL="285750" indent="-285750">
              <a:buFont typeface="Arial" panose="020B0604020202020204" pitchFamily="34" charset="0"/>
              <a:buChar char="•"/>
            </a:pPr>
            <a:r>
              <a:rPr lang="tr-TR" dirty="0" smtClean="0"/>
              <a:t>Havacılık </a:t>
            </a:r>
            <a:r>
              <a:rPr lang="tr-TR" dirty="0"/>
              <a:t>Elektrik ve Elektroniği (Yüksekokul), </a:t>
            </a:r>
            <a:endParaRPr lang="tr-TR" dirty="0" smtClean="0"/>
          </a:p>
          <a:p>
            <a:pPr marL="285750" indent="-285750">
              <a:buFont typeface="Arial" panose="020B0604020202020204" pitchFamily="34" charset="0"/>
              <a:buChar char="•"/>
            </a:pPr>
            <a:r>
              <a:rPr lang="tr-TR" dirty="0" smtClean="0"/>
              <a:t>Havacılık </a:t>
            </a:r>
            <a:r>
              <a:rPr lang="tr-TR" dirty="0"/>
              <a:t>ve Uzay Mühendisliği</a:t>
            </a:r>
          </a:p>
        </p:txBody>
      </p:sp>
    </p:spTree>
    <p:extLst>
      <p:ext uri="{BB962C8B-B14F-4D97-AF65-F5344CB8AC3E}">
        <p14:creationId xmlns:p14="http://schemas.microsoft.com/office/powerpoint/2010/main" xmlns="" val="304020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507288" cy="850106"/>
          </a:xfrm>
        </p:spPr>
        <p:txBody>
          <a:bodyPr/>
          <a:lstStyle/>
          <a:p>
            <a:pPr algn="ctr"/>
            <a:r>
              <a:rPr lang="tr-TR" dirty="0" smtClean="0"/>
              <a:t>SAYISAL ALAN</a:t>
            </a:r>
            <a:endParaRPr lang="tr-TR" dirty="0"/>
          </a:p>
        </p:txBody>
      </p:sp>
      <p:sp>
        <p:nvSpPr>
          <p:cNvPr id="3" name="İçerik Yer Tutucusu 2"/>
          <p:cNvSpPr>
            <a:spLocks noGrp="1"/>
          </p:cNvSpPr>
          <p:nvPr>
            <p:ph idx="1"/>
          </p:nvPr>
        </p:nvSpPr>
        <p:spPr>
          <a:xfrm>
            <a:off x="-365212" y="1225689"/>
            <a:ext cx="5076056" cy="5417051"/>
          </a:xfrm>
        </p:spPr>
        <p:txBody>
          <a:bodyPr>
            <a:normAutofit fontScale="62500" lnSpcReduction="20000"/>
          </a:bodyPr>
          <a:lstStyle/>
          <a:p>
            <a:r>
              <a:rPr lang="tr-TR" dirty="0" smtClean="0"/>
              <a:t>Hayvansal </a:t>
            </a:r>
            <a:r>
              <a:rPr lang="tr-TR" dirty="0"/>
              <a:t>Üretim (Yüksekokul), </a:t>
            </a:r>
            <a:endParaRPr lang="tr-TR" dirty="0" smtClean="0"/>
          </a:p>
          <a:p>
            <a:r>
              <a:rPr lang="tr-TR" dirty="0" smtClean="0"/>
              <a:t>Hemşirelik </a:t>
            </a:r>
            <a:r>
              <a:rPr lang="tr-TR" dirty="0"/>
              <a:t>(Fakülte), </a:t>
            </a:r>
            <a:endParaRPr lang="tr-TR" dirty="0" smtClean="0"/>
          </a:p>
          <a:p>
            <a:r>
              <a:rPr lang="tr-TR" dirty="0" smtClean="0"/>
              <a:t>Hemşirelik </a:t>
            </a:r>
            <a:r>
              <a:rPr lang="tr-TR" dirty="0"/>
              <a:t>(Yüksekokul), </a:t>
            </a:r>
            <a:endParaRPr lang="tr-TR" dirty="0" smtClean="0"/>
          </a:p>
          <a:p>
            <a:r>
              <a:rPr lang="tr-TR" dirty="0" smtClean="0"/>
              <a:t>Hemşirelik </a:t>
            </a:r>
            <a:r>
              <a:rPr lang="tr-TR" dirty="0"/>
              <a:t>ve Sağlık Hizmetleri (Fakülte) </a:t>
            </a:r>
            <a:endParaRPr lang="tr-TR" dirty="0" smtClean="0"/>
          </a:p>
          <a:p>
            <a:r>
              <a:rPr lang="tr-TR" dirty="0" smtClean="0"/>
              <a:t>Hemşirelik </a:t>
            </a:r>
            <a:r>
              <a:rPr lang="tr-TR" dirty="0"/>
              <a:t>ve Sağlık Hizmetleri (Yüksekokul) , </a:t>
            </a:r>
            <a:endParaRPr lang="tr-TR" dirty="0" smtClean="0"/>
          </a:p>
          <a:p>
            <a:r>
              <a:rPr lang="tr-TR" dirty="0" smtClean="0"/>
              <a:t>Hidrojeoloji Mühendisliği,</a:t>
            </a:r>
          </a:p>
          <a:p>
            <a:r>
              <a:rPr lang="tr-TR" dirty="0" smtClean="0"/>
              <a:t>İç Mimarlık,</a:t>
            </a:r>
          </a:p>
          <a:p>
            <a:r>
              <a:rPr lang="tr-TR" dirty="0" smtClean="0"/>
              <a:t>İlköğretim </a:t>
            </a:r>
            <a:r>
              <a:rPr lang="tr-TR" dirty="0"/>
              <a:t>Matematik </a:t>
            </a:r>
            <a:r>
              <a:rPr lang="tr-TR" dirty="0" smtClean="0"/>
              <a:t>Öğretmenliği,</a:t>
            </a:r>
          </a:p>
          <a:p>
            <a:r>
              <a:rPr lang="tr-TR" dirty="0" smtClean="0"/>
              <a:t>İmalat Mühendisliği,</a:t>
            </a:r>
          </a:p>
          <a:p>
            <a:r>
              <a:rPr lang="tr-TR" dirty="0" smtClean="0"/>
              <a:t>İnşaat Mühendisliği,</a:t>
            </a:r>
          </a:p>
          <a:p>
            <a:r>
              <a:rPr lang="tr-TR" dirty="0" smtClean="0"/>
              <a:t>İstatistik</a:t>
            </a:r>
            <a:r>
              <a:rPr lang="tr-TR" dirty="0"/>
              <a:t>, İstatistik ve Bilgisayar </a:t>
            </a:r>
            <a:r>
              <a:rPr lang="tr-TR" dirty="0" smtClean="0"/>
              <a:t>Bilimleri,</a:t>
            </a:r>
          </a:p>
          <a:p>
            <a:r>
              <a:rPr lang="tr-TR" dirty="0" smtClean="0"/>
              <a:t>İş </a:t>
            </a:r>
            <a:r>
              <a:rPr lang="tr-TR" dirty="0"/>
              <a:t>Sağlığı ve Güvenliği (Fakülte</a:t>
            </a:r>
            <a:r>
              <a:rPr lang="tr-TR" dirty="0" smtClean="0"/>
              <a:t>),</a:t>
            </a:r>
          </a:p>
          <a:p>
            <a:r>
              <a:rPr lang="tr-TR" dirty="0" smtClean="0"/>
              <a:t>İş </a:t>
            </a:r>
            <a:r>
              <a:rPr lang="tr-TR" dirty="0"/>
              <a:t>Sağlığı ve Güvenliği (Yüksekokul) </a:t>
            </a:r>
            <a:r>
              <a:rPr lang="tr-TR" dirty="0" smtClean="0"/>
              <a:t>,</a:t>
            </a:r>
          </a:p>
          <a:p>
            <a:r>
              <a:rPr lang="tr-TR" dirty="0" smtClean="0"/>
              <a:t>İşletme Mühendisliği,</a:t>
            </a:r>
          </a:p>
          <a:p>
            <a:r>
              <a:rPr lang="tr-TR" dirty="0" smtClean="0"/>
              <a:t>Jeofizik </a:t>
            </a:r>
            <a:r>
              <a:rPr lang="tr-TR" dirty="0"/>
              <a:t>Mühendisliği, </a:t>
            </a:r>
            <a:endParaRPr lang="tr-TR" dirty="0" smtClean="0"/>
          </a:p>
          <a:p>
            <a:r>
              <a:rPr lang="tr-TR" dirty="0" smtClean="0"/>
              <a:t>Jeoloji Mühendisliği,</a:t>
            </a:r>
          </a:p>
        </p:txBody>
      </p:sp>
      <p:sp>
        <p:nvSpPr>
          <p:cNvPr id="4" name="Dikdörtgen 3"/>
          <p:cNvSpPr/>
          <p:nvPr/>
        </p:nvSpPr>
        <p:spPr>
          <a:xfrm>
            <a:off x="4427984" y="1124744"/>
            <a:ext cx="4716016" cy="4801314"/>
          </a:xfrm>
          <a:prstGeom prst="rect">
            <a:avLst/>
          </a:prstGeom>
        </p:spPr>
        <p:txBody>
          <a:bodyPr wrap="square">
            <a:spAutoFit/>
          </a:bodyPr>
          <a:lstStyle/>
          <a:p>
            <a:pPr marL="285750" indent="-285750">
              <a:buFont typeface="Arial" panose="020B0604020202020204" pitchFamily="34" charset="0"/>
              <a:buChar char="•"/>
            </a:pPr>
            <a:r>
              <a:rPr lang="tr-TR" dirty="0"/>
              <a:t>Kanatlı Hayvan yetiştiriciliği,</a:t>
            </a:r>
          </a:p>
          <a:p>
            <a:pPr marL="285750" indent="-285750">
              <a:buFont typeface="Arial" panose="020B0604020202020204" pitchFamily="34" charset="0"/>
              <a:buChar char="•"/>
            </a:pPr>
            <a:r>
              <a:rPr lang="tr-TR" dirty="0"/>
              <a:t>Kentsel Tasarım ve Peyzaj Mimarlığı,</a:t>
            </a:r>
          </a:p>
          <a:p>
            <a:pPr marL="285750" indent="-285750">
              <a:buFont typeface="Arial" panose="020B0604020202020204" pitchFamily="34" charset="0"/>
              <a:buChar char="•"/>
            </a:pPr>
            <a:r>
              <a:rPr lang="tr-TR" dirty="0"/>
              <a:t>Kimya, Kimya Mühendisliği,</a:t>
            </a:r>
          </a:p>
          <a:p>
            <a:pPr marL="285750" indent="-285750">
              <a:buFont typeface="Arial" panose="020B0604020202020204" pitchFamily="34" charset="0"/>
              <a:buChar char="•"/>
            </a:pPr>
            <a:r>
              <a:rPr lang="tr-TR" dirty="0"/>
              <a:t>Kimya Mühendisliği ve Uygulamalı Kimya,</a:t>
            </a:r>
          </a:p>
          <a:p>
            <a:pPr marL="285750" indent="-285750">
              <a:buFont typeface="Arial" panose="020B0604020202020204" pitchFamily="34" charset="0"/>
              <a:buChar char="•"/>
            </a:pPr>
            <a:r>
              <a:rPr lang="tr-TR" dirty="0"/>
              <a:t>Kimya Öğretmenliği,</a:t>
            </a:r>
          </a:p>
          <a:p>
            <a:pPr marL="285750" indent="-285750">
              <a:buFont typeface="Arial" panose="020B0604020202020204" pitchFamily="34" charset="0"/>
              <a:buChar char="•"/>
            </a:pPr>
            <a:r>
              <a:rPr lang="tr-TR" dirty="0"/>
              <a:t>Kimya ve Süreç Mühendisliği,</a:t>
            </a:r>
          </a:p>
          <a:p>
            <a:pPr marL="285750" indent="-285750">
              <a:buFont typeface="Arial" panose="020B0604020202020204" pitchFamily="34" charset="0"/>
              <a:buChar char="•"/>
            </a:pPr>
            <a:r>
              <a:rPr lang="tr-TR" dirty="0"/>
              <a:t>Kimya-Biyoloji Mühendisliği,</a:t>
            </a:r>
          </a:p>
          <a:p>
            <a:pPr marL="285750" indent="-285750">
              <a:buFont typeface="Arial" panose="020B0604020202020204" pitchFamily="34" charset="0"/>
              <a:buChar char="•"/>
            </a:pPr>
            <a:r>
              <a:rPr lang="tr-TR" dirty="0"/>
              <a:t>Kontrol ve Otomasyon Mühendisliği, </a:t>
            </a:r>
          </a:p>
          <a:p>
            <a:pPr marL="285750" indent="-285750">
              <a:buFont typeface="Arial" panose="020B0604020202020204" pitchFamily="34" charset="0"/>
              <a:buChar char="•"/>
            </a:pPr>
            <a:r>
              <a:rPr lang="tr-TR" dirty="0"/>
              <a:t>Lif ve Polimer Mühendisliği,</a:t>
            </a:r>
          </a:p>
          <a:p>
            <a:pPr marL="285750" indent="-285750">
              <a:buFont typeface="Arial" panose="020B0604020202020204" pitchFamily="34" charset="0"/>
              <a:buChar char="•"/>
            </a:pPr>
            <a:r>
              <a:rPr lang="tr-TR" dirty="0"/>
              <a:t>Maden Mühendisliği,</a:t>
            </a:r>
          </a:p>
          <a:p>
            <a:pPr marL="285750" indent="-285750">
              <a:buFont typeface="Arial" panose="020B0604020202020204" pitchFamily="34" charset="0"/>
              <a:buChar char="•"/>
            </a:pPr>
            <a:r>
              <a:rPr lang="tr-TR" dirty="0"/>
              <a:t>Makine Mühendisliği,</a:t>
            </a:r>
          </a:p>
          <a:p>
            <a:pPr marL="285750" indent="-285750">
              <a:buFont typeface="Arial" panose="020B0604020202020204" pitchFamily="34" charset="0"/>
              <a:buChar char="•"/>
            </a:pPr>
            <a:r>
              <a:rPr lang="tr-TR" dirty="0"/>
              <a:t>Makine ve İmalat Mühendisliği,</a:t>
            </a:r>
          </a:p>
          <a:p>
            <a:pPr marL="285750" indent="-285750">
              <a:buFont typeface="Arial" panose="020B0604020202020204" pitchFamily="34" charset="0"/>
              <a:buChar char="•"/>
            </a:pPr>
            <a:r>
              <a:rPr lang="tr-TR" dirty="0" smtClean="0"/>
              <a:t>Malzeme </a:t>
            </a:r>
            <a:r>
              <a:rPr lang="tr-TR" dirty="0"/>
              <a:t>Bilimi ve Mühendisliği,</a:t>
            </a:r>
          </a:p>
          <a:p>
            <a:pPr marL="285750" indent="-285750">
              <a:buFont typeface="Arial" panose="020B0604020202020204" pitchFamily="34" charset="0"/>
              <a:buChar char="•"/>
            </a:pPr>
            <a:r>
              <a:rPr lang="tr-TR" dirty="0"/>
              <a:t>Malzeme Bilimi ve </a:t>
            </a:r>
            <a:r>
              <a:rPr lang="tr-TR" dirty="0" err="1"/>
              <a:t>Nanoteknoloji</a:t>
            </a:r>
            <a:r>
              <a:rPr lang="tr-TR" dirty="0"/>
              <a:t> Mühendisliği, </a:t>
            </a:r>
          </a:p>
          <a:p>
            <a:pPr marL="285750" indent="-285750">
              <a:buFont typeface="Arial" panose="020B0604020202020204" pitchFamily="34" charset="0"/>
              <a:buChar char="•"/>
            </a:pPr>
            <a:r>
              <a:rPr lang="tr-TR" dirty="0"/>
              <a:t>Malzeme Bilimi ve Teknolojileri, </a:t>
            </a:r>
          </a:p>
          <a:p>
            <a:pPr marL="285750" indent="-285750">
              <a:buFont typeface="Arial" panose="020B0604020202020204" pitchFamily="34" charset="0"/>
              <a:buChar char="•"/>
            </a:pPr>
            <a:r>
              <a:rPr lang="tr-TR" dirty="0"/>
              <a:t>Malzeme Mühendisliği, </a:t>
            </a:r>
          </a:p>
        </p:txBody>
      </p:sp>
    </p:spTree>
    <p:extLst>
      <p:ext uri="{BB962C8B-B14F-4D97-AF65-F5344CB8AC3E}">
        <p14:creationId xmlns:p14="http://schemas.microsoft.com/office/powerpoint/2010/main" xmlns="" val="98646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SAYISAL ALAN</a:t>
            </a:r>
            <a:endParaRPr lang="tr-TR" dirty="0"/>
          </a:p>
        </p:txBody>
      </p:sp>
      <p:sp>
        <p:nvSpPr>
          <p:cNvPr id="3" name="İçerik Yer Tutucusu 2"/>
          <p:cNvSpPr>
            <a:spLocks noGrp="1"/>
          </p:cNvSpPr>
          <p:nvPr>
            <p:ph idx="1"/>
          </p:nvPr>
        </p:nvSpPr>
        <p:spPr>
          <a:xfrm>
            <a:off x="-108520" y="1423908"/>
            <a:ext cx="5112568" cy="5257800"/>
          </a:xfrm>
        </p:spPr>
        <p:txBody>
          <a:bodyPr>
            <a:noAutofit/>
          </a:bodyPr>
          <a:lstStyle/>
          <a:p>
            <a:r>
              <a:rPr lang="tr-TR" sz="1800" dirty="0"/>
              <a:t>Matematik, </a:t>
            </a:r>
            <a:endParaRPr lang="tr-TR" sz="1800" dirty="0" smtClean="0"/>
          </a:p>
          <a:p>
            <a:r>
              <a:rPr lang="tr-TR" sz="1800" dirty="0" smtClean="0"/>
              <a:t>Matematik </a:t>
            </a:r>
            <a:r>
              <a:rPr lang="tr-TR" sz="1800" dirty="0"/>
              <a:t>Mühendisliği</a:t>
            </a:r>
            <a:r>
              <a:rPr lang="tr-TR" sz="1800" dirty="0" smtClean="0"/>
              <a:t>,</a:t>
            </a:r>
          </a:p>
          <a:p>
            <a:r>
              <a:rPr lang="tr-TR" sz="1800" dirty="0" smtClean="0"/>
              <a:t> </a:t>
            </a:r>
            <a:r>
              <a:rPr lang="tr-TR" sz="1800" dirty="0"/>
              <a:t>Matematik Öğretmenliği, </a:t>
            </a:r>
            <a:endParaRPr lang="tr-TR" sz="1800" dirty="0" smtClean="0"/>
          </a:p>
          <a:p>
            <a:r>
              <a:rPr lang="tr-TR" sz="1800" dirty="0" smtClean="0"/>
              <a:t>Matematik </a:t>
            </a:r>
            <a:r>
              <a:rPr lang="tr-TR" sz="1800" dirty="0"/>
              <a:t>ve Bilgisayar Bilimleri, </a:t>
            </a:r>
            <a:endParaRPr lang="tr-TR" sz="1800" dirty="0" smtClean="0"/>
          </a:p>
          <a:p>
            <a:r>
              <a:rPr lang="tr-TR" sz="1800" dirty="0" smtClean="0"/>
              <a:t>Matematik-Bilgisayar</a:t>
            </a:r>
            <a:r>
              <a:rPr lang="tr-TR" sz="1800" dirty="0"/>
              <a:t>, </a:t>
            </a:r>
            <a:endParaRPr lang="tr-TR" sz="1800" dirty="0" smtClean="0"/>
          </a:p>
          <a:p>
            <a:r>
              <a:rPr lang="tr-TR" sz="1800" dirty="0" err="1" smtClean="0"/>
              <a:t>Mekatronik</a:t>
            </a:r>
            <a:r>
              <a:rPr lang="tr-TR" sz="1800" dirty="0" smtClean="0"/>
              <a:t> </a:t>
            </a:r>
            <a:r>
              <a:rPr lang="tr-TR" sz="1800" dirty="0"/>
              <a:t>Mühendisliği, </a:t>
            </a:r>
            <a:endParaRPr lang="tr-TR" sz="1800" dirty="0" smtClean="0"/>
          </a:p>
          <a:p>
            <a:r>
              <a:rPr lang="tr-TR" sz="1800" dirty="0" err="1" smtClean="0"/>
              <a:t>Mekatronik</a:t>
            </a:r>
            <a:r>
              <a:rPr lang="tr-TR" sz="1800" dirty="0" smtClean="0"/>
              <a:t> </a:t>
            </a:r>
            <a:r>
              <a:rPr lang="tr-TR" sz="1800" dirty="0"/>
              <a:t>Sistemler Mühendisliği, </a:t>
            </a:r>
            <a:endParaRPr lang="tr-TR" sz="1800" dirty="0" smtClean="0"/>
          </a:p>
          <a:p>
            <a:r>
              <a:rPr lang="tr-TR" sz="1800" dirty="0" err="1" smtClean="0"/>
              <a:t>Metalurji</a:t>
            </a:r>
            <a:r>
              <a:rPr lang="tr-TR" sz="1800" dirty="0" smtClean="0"/>
              <a:t> </a:t>
            </a:r>
            <a:r>
              <a:rPr lang="tr-TR" sz="1800" dirty="0"/>
              <a:t>ve Malzeme Mühendisliği, </a:t>
            </a:r>
            <a:endParaRPr lang="tr-TR" sz="1800" dirty="0" smtClean="0"/>
          </a:p>
          <a:p>
            <a:r>
              <a:rPr lang="tr-TR" sz="1600" dirty="0" smtClean="0"/>
              <a:t>Meteoroloji M</a:t>
            </a:r>
            <a:r>
              <a:rPr lang="tr-TR" sz="1800" dirty="0" smtClean="0"/>
              <a:t>ühendisliği,</a:t>
            </a:r>
          </a:p>
          <a:p>
            <a:r>
              <a:rPr lang="tr-TR" sz="1800" dirty="0" smtClean="0"/>
              <a:t>Mimarlık</a:t>
            </a:r>
            <a:r>
              <a:rPr lang="tr-TR" sz="1800" dirty="0"/>
              <a:t>, Moleküler Biyoloji ve </a:t>
            </a:r>
            <a:r>
              <a:rPr lang="tr-TR" sz="1800" dirty="0" smtClean="0"/>
              <a:t>Genetik,</a:t>
            </a:r>
          </a:p>
          <a:p>
            <a:r>
              <a:rPr lang="tr-TR" sz="1800" dirty="0" smtClean="0"/>
              <a:t>Moleküler </a:t>
            </a:r>
            <a:r>
              <a:rPr lang="tr-TR" sz="1800" dirty="0" err="1" smtClean="0"/>
              <a:t>Biyoteknoloji</a:t>
            </a:r>
            <a:r>
              <a:rPr lang="tr-TR" sz="1800" dirty="0" smtClean="0"/>
              <a:t>,</a:t>
            </a:r>
          </a:p>
          <a:p>
            <a:r>
              <a:rPr lang="tr-TR" sz="1800" dirty="0" smtClean="0"/>
              <a:t>Mühendislik Programları,</a:t>
            </a:r>
          </a:p>
          <a:p>
            <a:r>
              <a:rPr lang="tr-TR" sz="1800" dirty="0" smtClean="0"/>
              <a:t>Mühendislik </a:t>
            </a:r>
            <a:r>
              <a:rPr lang="tr-TR" sz="1800" dirty="0"/>
              <a:t>ve Doğa Bilimleri </a:t>
            </a:r>
            <a:r>
              <a:rPr lang="tr-TR" sz="1800" dirty="0" smtClean="0"/>
              <a:t>Programları,</a:t>
            </a:r>
          </a:p>
          <a:p>
            <a:r>
              <a:rPr lang="tr-TR" sz="1800" dirty="0" err="1" smtClean="0"/>
              <a:t>Nanobilim</a:t>
            </a:r>
            <a:r>
              <a:rPr lang="tr-TR" sz="1800" dirty="0" smtClean="0"/>
              <a:t> </a:t>
            </a:r>
            <a:r>
              <a:rPr lang="tr-TR" sz="1800" dirty="0"/>
              <a:t>ve </a:t>
            </a:r>
            <a:r>
              <a:rPr lang="tr-TR" sz="1800" dirty="0" err="1" smtClean="0"/>
              <a:t>Nanoteknoloji</a:t>
            </a:r>
            <a:r>
              <a:rPr lang="tr-TR" sz="1800" dirty="0" smtClean="0"/>
              <a:t>,</a:t>
            </a:r>
          </a:p>
        </p:txBody>
      </p:sp>
      <p:sp>
        <p:nvSpPr>
          <p:cNvPr id="4" name="Dikdörtgen 3"/>
          <p:cNvSpPr/>
          <p:nvPr/>
        </p:nvSpPr>
        <p:spPr>
          <a:xfrm>
            <a:off x="4932040" y="1426124"/>
            <a:ext cx="4572000" cy="4062651"/>
          </a:xfrm>
          <a:prstGeom prst="rect">
            <a:avLst/>
          </a:prstGeom>
        </p:spPr>
        <p:txBody>
          <a:bodyPr>
            <a:spAutoFit/>
          </a:bodyPr>
          <a:lstStyle/>
          <a:p>
            <a:pPr marL="285750" indent="-285750">
              <a:buFont typeface="Arial" panose="020B0604020202020204" pitchFamily="34" charset="0"/>
              <a:buChar char="•"/>
            </a:pPr>
            <a:r>
              <a:rPr lang="tr-TR" sz="2000" dirty="0" err="1"/>
              <a:t>Nanoteknoloji</a:t>
            </a:r>
            <a:r>
              <a:rPr lang="tr-TR" sz="2000" dirty="0"/>
              <a:t> Mühendisliği,</a:t>
            </a:r>
          </a:p>
          <a:p>
            <a:pPr marL="285750" indent="-285750">
              <a:buFont typeface="Arial" panose="020B0604020202020204" pitchFamily="34" charset="0"/>
              <a:buChar char="•"/>
            </a:pPr>
            <a:r>
              <a:rPr lang="tr-TR" sz="2000" dirty="0"/>
              <a:t>Nükleer Enerji Mühendisliği,</a:t>
            </a:r>
          </a:p>
          <a:p>
            <a:pPr marL="285750" indent="-285750">
              <a:buFont typeface="Arial" panose="020B0604020202020204" pitchFamily="34" charset="0"/>
              <a:buChar char="•"/>
            </a:pPr>
            <a:r>
              <a:rPr lang="tr-TR" sz="2000" dirty="0" err="1"/>
              <a:t>Odyoloji</a:t>
            </a:r>
            <a:r>
              <a:rPr lang="tr-TR" sz="2000" dirty="0"/>
              <a:t> (Fakülte),</a:t>
            </a:r>
          </a:p>
          <a:p>
            <a:pPr marL="285750" indent="-285750">
              <a:buFont typeface="Arial" panose="020B0604020202020204" pitchFamily="34" charset="0"/>
              <a:buChar char="•"/>
            </a:pPr>
            <a:r>
              <a:rPr lang="tr-TR" sz="2000" dirty="0" err="1"/>
              <a:t>Odyoloji</a:t>
            </a:r>
            <a:r>
              <a:rPr lang="tr-TR" sz="2000" dirty="0"/>
              <a:t> (Yüksekokul) ,</a:t>
            </a:r>
          </a:p>
          <a:p>
            <a:pPr marL="285750" indent="-285750">
              <a:buFont typeface="Arial" panose="020B0604020202020204" pitchFamily="34" charset="0"/>
              <a:buChar char="•"/>
            </a:pPr>
            <a:r>
              <a:rPr lang="tr-TR" sz="2000" dirty="0"/>
              <a:t>Optik ve Akustik Mühendisliği,</a:t>
            </a:r>
          </a:p>
          <a:p>
            <a:pPr marL="285750" indent="-285750">
              <a:buFont typeface="Arial" panose="020B0604020202020204" pitchFamily="34" charset="0"/>
              <a:buChar char="•"/>
            </a:pPr>
            <a:r>
              <a:rPr lang="tr-TR" sz="2000" dirty="0"/>
              <a:t>Orman Endüstrisi Mühendisliği,</a:t>
            </a:r>
          </a:p>
          <a:p>
            <a:pPr marL="285750" indent="-285750">
              <a:buFont typeface="Arial" panose="020B0604020202020204" pitchFamily="34" charset="0"/>
              <a:buChar char="•"/>
            </a:pPr>
            <a:r>
              <a:rPr lang="tr-TR" sz="2000" dirty="0"/>
              <a:t>Orman Mühendisliği,</a:t>
            </a:r>
          </a:p>
          <a:p>
            <a:pPr marL="285750" indent="-285750">
              <a:buFont typeface="Arial" panose="020B0604020202020204" pitchFamily="34" charset="0"/>
              <a:buChar char="•"/>
            </a:pPr>
            <a:r>
              <a:rPr lang="tr-TR" sz="2000" dirty="0" err="1"/>
              <a:t>Ortez</a:t>
            </a:r>
            <a:r>
              <a:rPr lang="tr-TR" sz="2000" dirty="0"/>
              <a:t>-Protez (Fakülte),</a:t>
            </a:r>
          </a:p>
          <a:p>
            <a:pPr marL="285750" indent="-285750">
              <a:buFont typeface="Arial" panose="020B0604020202020204" pitchFamily="34" charset="0"/>
              <a:buChar char="•"/>
            </a:pPr>
            <a:r>
              <a:rPr lang="tr-TR" sz="2000" dirty="0" err="1"/>
              <a:t>Ortez</a:t>
            </a:r>
            <a:r>
              <a:rPr lang="tr-TR" sz="2000" dirty="0"/>
              <a:t>-Protez (Yüksekokul),</a:t>
            </a:r>
          </a:p>
          <a:p>
            <a:pPr marL="285750" indent="-285750">
              <a:buFont typeface="Arial" panose="020B0604020202020204" pitchFamily="34" charset="0"/>
              <a:buChar char="•"/>
            </a:pPr>
            <a:r>
              <a:rPr lang="tr-TR" sz="2000" dirty="0"/>
              <a:t>Otomotiv Mühendisliği,</a:t>
            </a:r>
          </a:p>
          <a:p>
            <a:pPr marL="285750" indent="-285750">
              <a:buFont typeface="Arial" panose="020B0604020202020204" pitchFamily="34" charset="0"/>
              <a:buChar char="•"/>
            </a:pPr>
            <a:r>
              <a:rPr lang="tr-TR" sz="2000" dirty="0" err="1"/>
              <a:t>Perfüzyon</a:t>
            </a:r>
            <a:r>
              <a:rPr lang="tr-TR" sz="2000" dirty="0"/>
              <a:t> (Fakülte),</a:t>
            </a:r>
          </a:p>
          <a:p>
            <a:pPr marL="285750" indent="-285750">
              <a:buFont typeface="Arial" panose="020B0604020202020204" pitchFamily="34" charset="0"/>
              <a:buChar char="•"/>
            </a:pPr>
            <a:r>
              <a:rPr lang="tr-TR" sz="2000" dirty="0" err="1"/>
              <a:t>Perfüzyon</a:t>
            </a:r>
            <a:r>
              <a:rPr lang="tr-TR" sz="2000" dirty="0"/>
              <a:t> (Yüksekokul),</a:t>
            </a:r>
          </a:p>
          <a:p>
            <a:pPr marL="285750" indent="-285750">
              <a:buFont typeface="Arial" panose="020B0604020202020204" pitchFamily="34" charset="0"/>
              <a:buChar char="•"/>
            </a:pPr>
            <a:r>
              <a:rPr lang="tr-TR" sz="2000" dirty="0"/>
              <a:t>Petrol ve Doğalgaz Mühendisliği, </a:t>
            </a:r>
          </a:p>
        </p:txBody>
      </p:sp>
    </p:spTree>
    <p:extLst>
      <p:ext uri="{BB962C8B-B14F-4D97-AF65-F5344CB8AC3E}">
        <p14:creationId xmlns:p14="http://schemas.microsoft.com/office/powerpoint/2010/main" xmlns="" val="91827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SAYISAL ALAN</a:t>
            </a:r>
            <a:endParaRPr lang="tr-TR" dirty="0"/>
          </a:p>
        </p:txBody>
      </p:sp>
      <p:sp>
        <p:nvSpPr>
          <p:cNvPr id="3" name="İçerik Yer Tutucusu 2"/>
          <p:cNvSpPr>
            <a:spLocks noGrp="1"/>
          </p:cNvSpPr>
          <p:nvPr>
            <p:ph idx="1"/>
          </p:nvPr>
        </p:nvSpPr>
        <p:spPr>
          <a:xfrm>
            <a:off x="251520" y="1600200"/>
            <a:ext cx="4824536" cy="5069160"/>
          </a:xfrm>
        </p:spPr>
        <p:txBody>
          <a:bodyPr>
            <a:normAutofit fontScale="70000" lnSpcReduction="20000"/>
          </a:bodyPr>
          <a:lstStyle/>
          <a:p>
            <a:r>
              <a:rPr lang="tr-TR" dirty="0"/>
              <a:t>Peyzaj Mimarlığı, Pilotaj</a:t>
            </a:r>
            <a:r>
              <a:rPr lang="tr-TR" dirty="0" smtClean="0"/>
              <a:t>,</a:t>
            </a:r>
          </a:p>
          <a:p>
            <a:r>
              <a:rPr lang="tr-TR" dirty="0" smtClean="0"/>
              <a:t>Polimer </a:t>
            </a:r>
            <a:r>
              <a:rPr lang="tr-TR" dirty="0"/>
              <a:t>Mühendisliği</a:t>
            </a:r>
            <a:r>
              <a:rPr lang="tr-TR" dirty="0" smtClean="0"/>
              <a:t>,</a:t>
            </a:r>
          </a:p>
          <a:p>
            <a:r>
              <a:rPr lang="tr-TR" dirty="0" smtClean="0"/>
              <a:t>Raylı </a:t>
            </a:r>
            <a:r>
              <a:rPr lang="tr-TR" dirty="0"/>
              <a:t>Sistemler Mühendisliği, </a:t>
            </a:r>
            <a:endParaRPr lang="tr-TR" dirty="0" smtClean="0"/>
          </a:p>
          <a:p>
            <a:r>
              <a:rPr lang="tr-TR" dirty="0" smtClean="0"/>
              <a:t>Su </a:t>
            </a:r>
            <a:r>
              <a:rPr lang="tr-TR" dirty="0"/>
              <a:t>Bilimleri ve Mühendisliği, </a:t>
            </a:r>
            <a:endParaRPr lang="tr-TR" dirty="0" smtClean="0"/>
          </a:p>
          <a:p>
            <a:r>
              <a:rPr lang="tr-TR" dirty="0" smtClean="0"/>
              <a:t>Su </a:t>
            </a:r>
            <a:r>
              <a:rPr lang="tr-TR" dirty="0"/>
              <a:t>Ürünleri Mühendisliği, </a:t>
            </a:r>
            <a:endParaRPr lang="tr-TR" dirty="0" smtClean="0"/>
          </a:p>
          <a:p>
            <a:r>
              <a:rPr lang="tr-TR" dirty="0" smtClean="0"/>
              <a:t>Süt </a:t>
            </a:r>
            <a:r>
              <a:rPr lang="tr-TR" dirty="0"/>
              <a:t>Teknolojisi</a:t>
            </a:r>
            <a:r>
              <a:rPr lang="tr-TR" dirty="0" smtClean="0"/>
              <a:t>,</a:t>
            </a:r>
          </a:p>
          <a:p>
            <a:r>
              <a:rPr lang="tr-TR" dirty="0" smtClean="0"/>
              <a:t> </a:t>
            </a:r>
            <a:r>
              <a:rPr lang="tr-TR" dirty="0"/>
              <a:t>Şehir ve Bölge Planlama, </a:t>
            </a:r>
            <a:endParaRPr lang="tr-TR" dirty="0" smtClean="0"/>
          </a:p>
          <a:p>
            <a:r>
              <a:rPr lang="tr-TR" dirty="0" smtClean="0"/>
              <a:t>Tarım </a:t>
            </a:r>
            <a:r>
              <a:rPr lang="tr-TR" dirty="0"/>
              <a:t>Makineleri ve Teknolojileri Mühendisliği, </a:t>
            </a:r>
            <a:endParaRPr lang="tr-TR" dirty="0" smtClean="0"/>
          </a:p>
          <a:p>
            <a:r>
              <a:rPr lang="tr-TR" dirty="0" smtClean="0"/>
              <a:t>Tarımsal </a:t>
            </a:r>
            <a:r>
              <a:rPr lang="tr-TR" dirty="0" err="1" smtClean="0"/>
              <a:t>Biyoteknoloji</a:t>
            </a:r>
            <a:r>
              <a:rPr lang="tr-TR" dirty="0" smtClean="0"/>
              <a:t>,</a:t>
            </a:r>
          </a:p>
          <a:p>
            <a:r>
              <a:rPr lang="tr-TR" dirty="0" smtClean="0"/>
              <a:t>Tarımsal </a:t>
            </a:r>
            <a:r>
              <a:rPr lang="tr-TR" dirty="0"/>
              <a:t>Genetik </a:t>
            </a:r>
            <a:r>
              <a:rPr lang="tr-TR" dirty="0" smtClean="0"/>
              <a:t>Mühendisliği,</a:t>
            </a:r>
          </a:p>
          <a:p>
            <a:r>
              <a:rPr lang="tr-TR" dirty="0" smtClean="0"/>
              <a:t>Tarımsal </a:t>
            </a:r>
            <a:r>
              <a:rPr lang="tr-TR" dirty="0"/>
              <a:t>Yapılar ve Sulama, </a:t>
            </a:r>
            <a:endParaRPr lang="tr-TR" dirty="0" smtClean="0"/>
          </a:p>
          <a:p>
            <a:r>
              <a:rPr lang="tr-TR" dirty="0" smtClean="0"/>
              <a:t>Tarla </a:t>
            </a:r>
            <a:r>
              <a:rPr lang="tr-TR" dirty="0"/>
              <a:t>Bitkileri, Tekstil Mühendisliği, </a:t>
            </a:r>
            <a:endParaRPr lang="tr-TR" dirty="0" smtClean="0"/>
          </a:p>
          <a:p>
            <a:r>
              <a:rPr lang="tr-TR" dirty="0" smtClean="0"/>
              <a:t>Tıp</a:t>
            </a:r>
            <a:r>
              <a:rPr lang="tr-TR" dirty="0"/>
              <a:t>, </a:t>
            </a:r>
            <a:endParaRPr lang="tr-TR" dirty="0" smtClean="0"/>
          </a:p>
          <a:p>
            <a:r>
              <a:rPr lang="tr-TR" dirty="0" smtClean="0"/>
              <a:t>Tıp </a:t>
            </a:r>
            <a:r>
              <a:rPr lang="tr-TR" dirty="0"/>
              <a:t>Mühendisliği, </a:t>
            </a:r>
            <a:endParaRPr lang="tr-TR" dirty="0" smtClean="0"/>
          </a:p>
        </p:txBody>
      </p:sp>
      <p:sp>
        <p:nvSpPr>
          <p:cNvPr id="4" name="Dikdörtgen 3"/>
          <p:cNvSpPr/>
          <p:nvPr/>
        </p:nvSpPr>
        <p:spPr>
          <a:xfrm>
            <a:off x="4716016" y="1600200"/>
            <a:ext cx="4572000" cy="4801314"/>
          </a:xfrm>
          <a:prstGeom prst="rect">
            <a:avLst/>
          </a:prstGeom>
        </p:spPr>
        <p:txBody>
          <a:bodyPr>
            <a:spAutoFit/>
          </a:bodyPr>
          <a:lstStyle/>
          <a:p>
            <a:pPr marL="285750" indent="-285750">
              <a:buFont typeface="Arial" panose="020B0604020202020204" pitchFamily="34" charset="0"/>
              <a:buChar char="•"/>
            </a:pPr>
            <a:r>
              <a:rPr lang="tr-TR" dirty="0"/>
              <a:t>Toprak Bilimi ve Bitki Besleme, </a:t>
            </a:r>
          </a:p>
          <a:p>
            <a:pPr marL="285750" indent="-285750">
              <a:buFont typeface="Arial" panose="020B0604020202020204" pitchFamily="34" charset="0"/>
              <a:buChar char="•"/>
            </a:pPr>
            <a:r>
              <a:rPr lang="tr-TR" dirty="0"/>
              <a:t>Tütün Eksperliği (Yüksekokul), </a:t>
            </a:r>
          </a:p>
          <a:p>
            <a:pPr marL="285750" indent="-285750">
              <a:buFont typeface="Arial" panose="020B0604020202020204" pitchFamily="34" charset="0"/>
              <a:buChar char="•"/>
            </a:pPr>
            <a:r>
              <a:rPr lang="tr-TR" dirty="0"/>
              <a:t>Uçak Elektrik-Elektronik (Fakülte), </a:t>
            </a:r>
          </a:p>
          <a:p>
            <a:pPr marL="285750" indent="-285750">
              <a:buFont typeface="Arial" panose="020B0604020202020204" pitchFamily="34" charset="0"/>
              <a:buChar char="•"/>
            </a:pPr>
            <a:r>
              <a:rPr lang="tr-TR" dirty="0"/>
              <a:t>Uçak Elektrik-Elektronik (Yüksekokul),</a:t>
            </a:r>
          </a:p>
          <a:p>
            <a:pPr marL="285750" indent="-285750">
              <a:buFont typeface="Arial" panose="020B0604020202020204" pitchFamily="34" charset="0"/>
              <a:buChar char="•"/>
            </a:pPr>
            <a:r>
              <a:rPr lang="tr-TR" dirty="0"/>
              <a:t>Uçak Gövde-Motor Bakım (Fakülte), </a:t>
            </a:r>
          </a:p>
          <a:p>
            <a:pPr marL="285750" indent="-285750">
              <a:buFont typeface="Arial" panose="020B0604020202020204" pitchFamily="34" charset="0"/>
              <a:buChar char="•"/>
            </a:pPr>
            <a:r>
              <a:rPr lang="tr-TR" dirty="0"/>
              <a:t>Uçak Gövde-Motor Bakım (Yüksekokul</a:t>
            </a:r>
            <a:r>
              <a:rPr lang="tr-TR" dirty="0" smtClean="0"/>
              <a:t>),</a:t>
            </a:r>
          </a:p>
          <a:p>
            <a:pPr marL="285750" indent="-285750">
              <a:buFont typeface="Arial" panose="020B0604020202020204" pitchFamily="34" charset="0"/>
              <a:buChar char="•"/>
            </a:pPr>
            <a:r>
              <a:rPr lang="tr-TR" dirty="0" smtClean="0"/>
              <a:t>Uçak Mühendisliği,</a:t>
            </a:r>
          </a:p>
          <a:p>
            <a:pPr marL="285750" indent="-285750">
              <a:buFont typeface="Arial" panose="020B0604020202020204" pitchFamily="34" charset="0"/>
              <a:buChar char="•"/>
            </a:pPr>
            <a:r>
              <a:rPr lang="tr-TR" dirty="0" smtClean="0"/>
              <a:t>Uçak </a:t>
            </a:r>
            <a:r>
              <a:rPr lang="tr-TR" dirty="0"/>
              <a:t>ve Uzay </a:t>
            </a:r>
            <a:r>
              <a:rPr lang="tr-TR" dirty="0" smtClean="0"/>
              <a:t>Mühendisliği,</a:t>
            </a:r>
          </a:p>
          <a:p>
            <a:pPr marL="285750" indent="-285750">
              <a:buFont typeface="Arial" panose="020B0604020202020204" pitchFamily="34" charset="0"/>
              <a:buChar char="•"/>
            </a:pPr>
            <a:r>
              <a:rPr lang="tr-TR" dirty="0" smtClean="0"/>
              <a:t>Ulaştırma Mühendisliği,</a:t>
            </a:r>
          </a:p>
          <a:p>
            <a:pPr marL="285750" indent="-285750">
              <a:buFont typeface="Arial" panose="020B0604020202020204" pitchFamily="34" charset="0"/>
              <a:buChar char="•"/>
            </a:pPr>
            <a:r>
              <a:rPr lang="tr-TR" dirty="0" smtClean="0"/>
              <a:t>Uzay </a:t>
            </a:r>
            <a:r>
              <a:rPr lang="tr-TR" dirty="0"/>
              <a:t>Bilimleri ve Teknolojileri, </a:t>
            </a:r>
            <a:endParaRPr lang="tr-TR" dirty="0" smtClean="0"/>
          </a:p>
          <a:p>
            <a:pPr marL="285750" indent="-285750">
              <a:buFont typeface="Arial" panose="020B0604020202020204" pitchFamily="34" charset="0"/>
              <a:buChar char="•"/>
            </a:pPr>
            <a:r>
              <a:rPr lang="tr-TR" dirty="0" smtClean="0"/>
              <a:t>Uzay </a:t>
            </a:r>
            <a:r>
              <a:rPr lang="tr-TR" dirty="0"/>
              <a:t>Mühendisliği, </a:t>
            </a:r>
            <a:endParaRPr lang="tr-TR" dirty="0" smtClean="0"/>
          </a:p>
          <a:p>
            <a:pPr marL="285750" indent="-285750">
              <a:buFont typeface="Arial" panose="020B0604020202020204" pitchFamily="34" charset="0"/>
              <a:buChar char="•"/>
            </a:pPr>
            <a:r>
              <a:rPr lang="tr-TR" dirty="0" smtClean="0"/>
              <a:t>Veteriner</a:t>
            </a:r>
            <a:r>
              <a:rPr lang="tr-TR" dirty="0"/>
              <a:t>, </a:t>
            </a:r>
            <a:endParaRPr lang="tr-TR" dirty="0" smtClean="0"/>
          </a:p>
          <a:p>
            <a:pPr marL="285750" indent="-285750">
              <a:buFont typeface="Arial" panose="020B0604020202020204" pitchFamily="34" charset="0"/>
              <a:buChar char="•"/>
            </a:pPr>
            <a:r>
              <a:rPr lang="tr-TR" dirty="0" smtClean="0"/>
              <a:t>Yaban </a:t>
            </a:r>
            <a:r>
              <a:rPr lang="tr-TR" dirty="0"/>
              <a:t>Hayatı Ekolojisi ve </a:t>
            </a:r>
            <a:r>
              <a:rPr lang="tr-TR" dirty="0" smtClean="0"/>
              <a:t>Yönetimi,</a:t>
            </a:r>
          </a:p>
          <a:p>
            <a:pPr marL="285750" indent="-285750">
              <a:buFont typeface="Arial" panose="020B0604020202020204" pitchFamily="34" charset="0"/>
              <a:buChar char="•"/>
            </a:pPr>
            <a:r>
              <a:rPr lang="tr-TR" dirty="0" smtClean="0"/>
              <a:t>Yazılım </a:t>
            </a:r>
            <a:r>
              <a:rPr lang="tr-TR" dirty="0"/>
              <a:t>Mühendisliği, </a:t>
            </a:r>
            <a:endParaRPr lang="tr-TR" dirty="0" smtClean="0"/>
          </a:p>
          <a:p>
            <a:pPr marL="285750" indent="-285750">
              <a:buFont typeface="Arial" panose="020B0604020202020204" pitchFamily="34" charset="0"/>
              <a:buChar char="•"/>
            </a:pPr>
            <a:r>
              <a:rPr lang="tr-TR" dirty="0" smtClean="0"/>
              <a:t>Yer </a:t>
            </a:r>
            <a:r>
              <a:rPr lang="tr-TR" dirty="0"/>
              <a:t>Bilimleri Mühendisliği </a:t>
            </a:r>
            <a:r>
              <a:rPr lang="tr-TR" dirty="0" smtClean="0"/>
              <a:t>Programları,</a:t>
            </a:r>
          </a:p>
          <a:p>
            <a:pPr marL="285750" indent="-285750">
              <a:buFont typeface="Arial" panose="020B0604020202020204" pitchFamily="34" charset="0"/>
              <a:buChar char="•"/>
            </a:pPr>
            <a:r>
              <a:rPr lang="tr-TR" dirty="0" smtClean="0"/>
              <a:t>Ziraat </a:t>
            </a:r>
            <a:r>
              <a:rPr lang="tr-TR" dirty="0"/>
              <a:t>Mühendisliği </a:t>
            </a:r>
            <a:r>
              <a:rPr lang="tr-TR" dirty="0" smtClean="0"/>
              <a:t>Programları,</a:t>
            </a:r>
          </a:p>
          <a:p>
            <a:pPr marL="285750" indent="-285750">
              <a:buFont typeface="Arial" panose="020B0604020202020204" pitchFamily="34" charset="0"/>
              <a:buChar char="•"/>
            </a:pPr>
            <a:r>
              <a:rPr lang="tr-TR" dirty="0" smtClean="0"/>
              <a:t>Zootekni</a:t>
            </a:r>
            <a:r>
              <a:rPr lang="tr-TR" dirty="0"/>
              <a:t>.</a:t>
            </a:r>
          </a:p>
        </p:txBody>
      </p:sp>
    </p:spTree>
    <p:extLst>
      <p:ext uri="{BB962C8B-B14F-4D97-AF65-F5344CB8AC3E}">
        <p14:creationId xmlns:p14="http://schemas.microsoft.com/office/powerpoint/2010/main" xmlns="" val="8335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SÖZEL ALAN</a:t>
            </a:r>
            <a:endParaRPr lang="tr-TR" dirty="0"/>
          </a:p>
        </p:txBody>
      </p:sp>
      <p:sp>
        <p:nvSpPr>
          <p:cNvPr id="3" name="İçerik Yer Tutucusu 2"/>
          <p:cNvSpPr>
            <a:spLocks noGrp="1"/>
          </p:cNvSpPr>
          <p:nvPr>
            <p:ph idx="1"/>
          </p:nvPr>
        </p:nvSpPr>
        <p:spPr>
          <a:xfrm>
            <a:off x="0" y="548680"/>
            <a:ext cx="5148064" cy="6309320"/>
          </a:xfrm>
        </p:spPr>
        <p:txBody>
          <a:bodyPr>
            <a:noAutofit/>
          </a:bodyPr>
          <a:lstStyle/>
          <a:p>
            <a:pPr marL="36576" indent="0">
              <a:buNone/>
            </a:pPr>
            <a:endParaRPr lang="tr-TR" sz="1400" dirty="0" smtClean="0">
              <a:solidFill>
                <a:srgbClr val="00B0F0"/>
              </a:solidFill>
            </a:endParaRPr>
          </a:p>
          <a:p>
            <a:r>
              <a:rPr lang="tr-TR" sz="1400" dirty="0" smtClean="0"/>
              <a:t>Animasyon </a:t>
            </a:r>
            <a:r>
              <a:rPr lang="tr-TR" sz="1400" dirty="0"/>
              <a:t>ve Oyun Tasarımı, </a:t>
            </a:r>
            <a:endParaRPr lang="tr-TR" sz="1400" dirty="0" smtClean="0"/>
          </a:p>
          <a:p>
            <a:r>
              <a:rPr lang="tr-TR" sz="1400" dirty="0" smtClean="0"/>
              <a:t>Arkeoloji </a:t>
            </a:r>
            <a:r>
              <a:rPr lang="tr-TR" sz="1400" dirty="0"/>
              <a:t>ve Sanat Tarihi, </a:t>
            </a:r>
            <a:endParaRPr lang="tr-TR" sz="1400" dirty="0" smtClean="0"/>
          </a:p>
          <a:p>
            <a:r>
              <a:rPr lang="tr-TR" sz="1400" dirty="0" smtClean="0"/>
              <a:t>Azerbaycan </a:t>
            </a:r>
            <a:r>
              <a:rPr lang="tr-TR" sz="1400" dirty="0"/>
              <a:t>Türkçesi ve Edebiyatı, </a:t>
            </a:r>
            <a:endParaRPr lang="tr-TR" sz="1400" dirty="0" smtClean="0"/>
          </a:p>
          <a:p>
            <a:r>
              <a:rPr lang="tr-TR" sz="1400" dirty="0" smtClean="0"/>
              <a:t>Basın </a:t>
            </a:r>
            <a:r>
              <a:rPr lang="tr-TR" sz="1400" dirty="0"/>
              <a:t>ve Yayın, Canlandırma Filmi Tasarım ve Yönetimi, </a:t>
            </a:r>
            <a:endParaRPr lang="tr-TR" sz="1400" dirty="0" smtClean="0"/>
          </a:p>
          <a:p>
            <a:r>
              <a:rPr lang="tr-TR" sz="1400" dirty="0" smtClean="0"/>
              <a:t>Coğrafya</a:t>
            </a:r>
            <a:r>
              <a:rPr lang="tr-TR" sz="1400" dirty="0"/>
              <a:t>, Coğrafya Öğretmenliği, </a:t>
            </a:r>
            <a:endParaRPr lang="tr-TR" sz="1400" dirty="0" smtClean="0"/>
          </a:p>
          <a:p>
            <a:r>
              <a:rPr lang="tr-TR" sz="1400" dirty="0" smtClean="0"/>
              <a:t>Çağdaş </a:t>
            </a:r>
            <a:r>
              <a:rPr lang="tr-TR" sz="1400" dirty="0"/>
              <a:t>Türk Lehçeleri ve Edebiyatları, </a:t>
            </a:r>
            <a:endParaRPr lang="tr-TR" sz="1400" dirty="0" smtClean="0"/>
          </a:p>
          <a:p>
            <a:r>
              <a:rPr lang="tr-TR" sz="1400" dirty="0" smtClean="0"/>
              <a:t>Çerkez </a:t>
            </a:r>
            <a:r>
              <a:rPr lang="tr-TR" sz="1400" dirty="0"/>
              <a:t>Dili ve Edebiyatı, </a:t>
            </a:r>
            <a:endParaRPr lang="tr-TR" sz="1400" dirty="0" smtClean="0"/>
          </a:p>
          <a:p>
            <a:r>
              <a:rPr lang="tr-TR" sz="1400" dirty="0" smtClean="0"/>
              <a:t>Çizgi </a:t>
            </a:r>
            <a:r>
              <a:rPr lang="tr-TR" sz="1400" dirty="0"/>
              <a:t>Film ve Animasyon, </a:t>
            </a:r>
            <a:endParaRPr lang="tr-TR" sz="1400" dirty="0" smtClean="0"/>
          </a:p>
          <a:p>
            <a:r>
              <a:rPr lang="tr-TR" sz="1400" dirty="0" smtClean="0"/>
              <a:t>El </a:t>
            </a:r>
            <a:r>
              <a:rPr lang="tr-TR" sz="1400" dirty="0"/>
              <a:t>Sanatları, Film Tasarım ve Yazarlık, </a:t>
            </a:r>
            <a:endParaRPr lang="tr-TR" sz="1400" dirty="0" smtClean="0"/>
          </a:p>
          <a:p>
            <a:r>
              <a:rPr lang="tr-TR" sz="1400" dirty="0" smtClean="0"/>
              <a:t>Film </a:t>
            </a:r>
            <a:r>
              <a:rPr lang="tr-TR" sz="1400" dirty="0"/>
              <a:t>Tasarım ve Yönetmenliği, </a:t>
            </a:r>
            <a:endParaRPr lang="tr-TR" sz="1400" dirty="0" smtClean="0"/>
          </a:p>
          <a:p>
            <a:r>
              <a:rPr lang="tr-TR" sz="1400" dirty="0" smtClean="0"/>
              <a:t>Film </a:t>
            </a:r>
            <a:r>
              <a:rPr lang="tr-TR" sz="1400" dirty="0"/>
              <a:t>Tasarımı, Fotoğraf, </a:t>
            </a:r>
            <a:endParaRPr lang="tr-TR" sz="1400" dirty="0" smtClean="0"/>
          </a:p>
          <a:p>
            <a:r>
              <a:rPr lang="tr-TR" sz="1400" dirty="0" smtClean="0"/>
              <a:t>Fotoğraf </a:t>
            </a:r>
            <a:r>
              <a:rPr lang="tr-TR" sz="1400" dirty="0"/>
              <a:t>ve Video, </a:t>
            </a:r>
            <a:endParaRPr lang="tr-TR" sz="1400" dirty="0" smtClean="0"/>
          </a:p>
          <a:p>
            <a:r>
              <a:rPr lang="tr-TR" sz="1400" dirty="0" smtClean="0"/>
              <a:t>Gastronomi </a:t>
            </a:r>
            <a:r>
              <a:rPr lang="tr-TR" sz="1400" dirty="0"/>
              <a:t>(Yüksekokul), </a:t>
            </a:r>
            <a:endParaRPr lang="tr-TR" sz="1400" dirty="0" smtClean="0"/>
          </a:p>
          <a:p>
            <a:r>
              <a:rPr lang="tr-TR" sz="1400" dirty="0" smtClean="0"/>
              <a:t>Gastronomi </a:t>
            </a:r>
            <a:r>
              <a:rPr lang="tr-TR" sz="1400" dirty="0"/>
              <a:t>(Fakülte), </a:t>
            </a:r>
            <a:endParaRPr lang="tr-TR" sz="1400" dirty="0" smtClean="0"/>
          </a:p>
          <a:p>
            <a:r>
              <a:rPr lang="tr-TR" sz="1400" dirty="0" smtClean="0"/>
              <a:t>Gastronomi </a:t>
            </a:r>
            <a:r>
              <a:rPr lang="tr-TR" sz="1400" dirty="0"/>
              <a:t>ve Mutfak Sanatları (Fakülte), </a:t>
            </a:r>
            <a:endParaRPr lang="tr-TR" sz="1400" dirty="0" smtClean="0"/>
          </a:p>
          <a:p>
            <a:r>
              <a:rPr lang="tr-TR" sz="1400" dirty="0" smtClean="0"/>
              <a:t>Gastronomi </a:t>
            </a:r>
            <a:r>
              <a:rPr lang="tr-TR" sz="1400" dirty="0"/>
              <a:t>ve Mutfak Sanatları (Yüksekokul), </a:t>
            </a:r>
            <a:endParaRPr lang="tr-TR" sz="1400" dirty="0" smtClean="0"/>
          </a:p>
          <a:p>
            <a:r>
              <a:rPr lang="tr-TR" sz="1400" dirty="0" smtClean="0"/>
              <a:t>Gazetecilik</a:t>
            </a:r>
            <a:r>
              <a:rPr lang="tr-TR" sz="1400" dirty="0"/>
              <a:t>, </a:t>
            </a:r>
            <a:endParaRPr lang="tr-TR" sz="1400" dirty="0" smtClean="0"/>
          </a:p>
          <a:p>
            <a:r>
              <a:rPr lang="tr-TR" sz="1400" dirty="0" smtClean="0"/>
              <a:t>Geleneksel </a:t>
            </a:r>
            <a:r>
              <a:rPr lang="tr-TR" sz="1400" dirty="0"/>
              <a:t>Türk Sanatları, </a:t>
            </a:r>
            <a:endParaRPr lang="tr-TR" sz="1400" dirty="0" smtClean="0"/>
          </a:p>
          <a:p>
            <a:r>
              <a:rPr lang="tr-TR" sz="1400" dirty="0" smtClean="0"/>
              <a:t>Görsel </a:t>
            </a:r>
            <a:r>
              <a:rPr lang="tr-TR" sz="1400" dirty="0"/>
              <a:t>İletişim, </a:t>
            </a:r>
            <a:endParaRPr lang="tr-TR" sz="1400" dirty="0" smtClean="0"/>
          </a:p>
          <a:p>
            <a:r>
              <a:rPr lang="tr-TR" sz="1400" dirty="0" smtClean="0"/>
              <a:t>Görsel </a:t>
            </a:r>
            <a:r>
              <a:rPr lang="tr-TR" sz="1400" dirty="0"/>
              <a:t>İletişim Tasarımı, </a:t>
            </a:r>
          </a:p>
        </p:txBody>
      </p:sp>
      <p:sp>
        <p:nvSpPr>
          <p:cNvPr id="4" name="Dikdörtgen 3"/>
          <p:cNvSpPr/>
          <p:nvPr/>
        </p:nvSpPr>
        <p:spPr>
          <a:xfrm>
            <a:off x="5148064" y="310121"/>
            <a:ext cx="3995936" cy="6555641"/>
          </a:xfrm>
          <a:prstGeom prst="rect">
            <a:avLst/>
          </a:prstGeom>
        </p:spPr>
        <p:txBody>
          <a:bodyPr wrap="square">
            <a:spAutoFit/>
          </a:bodyPr>
          <a:lstStyle/>
          <a:p>
            <a:endParaRPr lang="tr-TR" sz="1400" dirty="0"/>
          </a:p>
          <a:p>
            <a:r>
              <a:rPr lang="tr-TR" sz="1400" dirty="0"/>
              <a:t>Görsel Sanatlar, </a:t>
            </a:r>
          </a:p>
          <a:p>
            <a:r>
              <a:rPr lang="tr-TR" sz="1400" dirty="0"/>
              <a:t>Görsel Sanatlar ve Görsel İletişim Tasarımı, Halkbilim, </a:t>
            </a:r>
            <a:endParaRPr lang="tr-TR" sz="1400" dirty="0" smtClean="0"/>
          </a:p>
          <a:p>
            <a:r>
              <a:rPr lang="tr-TR" sz="1400" dirty="0" smtClean="0"/>
              <a:t>Halkla </a:t>
            </a:r>
            <a:r>
              <a:rPr lang="tr-TR" sz="1400" dirty="0"/>
              <a:t>İlişkiler, </a:t>
            </a:r>
            <a:endParaRPr lang="tr-TR" sz="1400" dirty="0" smtClean="0"/>
          </a:p>
          <a:p>
            <a:r>
              <a:rPr lang="tr-TR" sz="1400" dirty="0" smtClean="0"/>
              <a:t>Halkla </a:t>
            </a:r>
            <a:r>
              <a:rPr lang="tr-TR" sz="1400" dirty="0"/>
              <a:t>İlişkiler ve Reklamcılık (Fakülte), </a:t>
            </a:r>
            <a:endParaRPr lang="tr-TR" sz="1400" dirty="0" smtClean="0"/>
          </a:p>
          <a:p>
            <a:r>
              <a:rPr lang="tr-TR" sz="1400" dirty="0" smtClean="0"/>
              <a:t>Halkla </a:t>
            </a:r>
            <a:r>
              <a:rPr lang="tr-TR" sz="1400" dirty="0"/>
              <a:t>İlişkiler ve Reklamcılık (Yüksekokul), Halkla İlişkiler ve Tanıtım, Hititoloji, </a:t>
            </a:r>
            <a:endParaRPr lang="tr-TR" sz="1400" dirty="0" smtClean="0"/>
          </a:p>
          <a:p>
            <a:r>
              <a:rPr lang="tr-TR" sz="1400" dirty="0" smtClean="0"/>
              <a:t>İlahiyat</a:t>
            </a:r>
            <a:r>
              <a:rPr lang="tr-TR" sz="1400" dirty="0"/>
              <a:t>, İletişim, </a:t>
            </a:r>
            <a:endParaRPr lang="tr-TR" sz="1400" dirty="0" smtClean="0"/>
          </a:p>
          <a:p>
            <a:r>
              <a:rPr lang="tr-TR" sz="1400" dirty="0" smtClean="0"/>
              <a:t>İletişim </a:t>
            </a:r>
            <a:r>
              <a:rPr lang="tr-TR" sz="1400" dirty="0"/>
              <a:t>Bilimleri, </a:t>
            </a:r>
            <a:endParaRPr lang="tr-TR" sz="1400" dirty="0" smtClean="0"/>
          </a:p>
          <a:p>
            <a:r>
              <a:rPr lang="tr-TR" sz="1400" dirty="0" smtClean="0"/>
              <a:t>İletişim </a:t>
            </a:r>
            <a:r>
              <a:rPr lang="tr-TR" sz="1400" dirty="0"/>
              <a:t>Sanatları, </a:t>
            </a:r>
            <a:endParaRPr lang="tr-TR" sz="1400" dirty="0" smtClean="0"/>
          </a:p>
          <a:p>
            <a:r>
              <a:rPr lang="tr-TR" sz="1400" dirty="0" smtClean="0"/>
              <a:t>İletişim </a:t>
            </a:r>
            <a:r>
              <a:rPr lang="tr-TR" sz="1400" dirty="0"/>
              <a:t>Tasarımı, </a:t>
            </a:r>
            <a:endParaRPr lang="tr-TR" sz="1400" dirty="0" smtClean="0"/>
          </a:p>
          <a:p>
            <a:r>
              <a:rPr lang="tr-TR" sz="1400" dirty="0" smtClean="0"/>
              <a:t>İletişim </a:t>
            </a:r>
            <a:r>
              <a:rPr lang="tr-TR" sz="1400" dirty="0"/>
              <a:t>Tasarımı ve Medya, </a:t>
            </a:r>
            <a:endParaRPr lang="tr-TR" sz="1400" dirty="0" smtClean="0"/>
          </a:p>
          <a:p>
            <a:r>
              <a:rPr lang="tr-TR" sz="1400" dirty="0" smtClean="0"/>
              <a:t>İletişim </a:t>
            </a:r>
            <a:r>
              <a:rPr lang="tr-TR" sz="1400" dirty="0"/>
              <a:t>Tasarımı ve Yönetimi, </a:t>
            </a:r>
            <a:endParaRPr lang="tr-TR" sz="1400" dirty="0" smtClean="0"/>
          </a:p>
          <a:p>
            <a:r>
              <a:rPr lang="tr-TR" sz="1400" dirty="0" smtClean="0"/>
              <a:t>İletişim </a:t>
            </a:r>
            <a:r>
              <a:rPr lang="tr-TR" sz="1400" dirty="0"/>
              <a:t>ve Tasarım, İslam ve Din Bilimleri, </a:t>
            </a:r>
            <a:endParaRPr lang="tr-TR" sz="1400" dirty="0" smtClean="0"/>
          </a:p>
          <a:p>
            <a:r>
              <a:rPr lang="tr-TR" sz="1400" dirty="0" smtClean="0"/>
              <a:t>İslami </a:t>
            </a:r>
            <a:r>
              <a:rPr lang="tr-TR" sz="1400" dirty="0"/>
              <a:t>İlimler, Kurgu-Ses ve Görüntü Yönetimi, Kültür ve İletişim Bilimleri, </a:t>
            </a:r>
            <a:endParaRPr lang="tr-TR" sz="1400" dirty="0" smtClean="0"/>
          </a:p>
          <a:p>
            <a:r>
              <a:rPr lang="tr-TR" sz="1400" dirty="0" smtClean="0"/>
              <a:t>Kürt </a:t>
            </a:r>
            <a:r>
              <a:rPr lang="tr-TR" sz="1400" dirty="0"/>
              <a:t>Dili ve Edebiyatı</a:t>
            </a:r>
            <a:r>
              <a:rPr lang="tr-TR" sz="1400" dirty="0" smtClean="0"/>
              <a:t>,</a:t>
            </a:r>
          </a:p>
          <a:p>
            <a:r>
              <a:rPr lang="tr-TR" sz="1400" dirty="0" smtClean="0"/>
              <a:t> </a:t>
            </a:r>
            <a:r>
              <a:rPr lang="tr-TR" sz="1400" dirty="0"/>
              <a:t>Medya ve Görsel Sanatlar, </a:t>
            </a:r>
            <a:endParaRPr lang="tr-TR" sz="1400" dirty="0" smtClean="0"/>
          </a:p>
          <a:p>
            <a:r>
              <a:rPr lang="tr-TR" sz="1400" dirty="0" smtClean="0"/>
              <a:t>Medya </a:t>
            </a:r>
            <a:r>
              <a:rPr lang="tr-TR" sz="1400" dirty="0"/>
              <a:t>ve İletişim (Fakülte), </a:t>
            </a:r>
            <a:endParaRPr lang="tr-TR" sz="1400" dirty="0" smtClean="0"/>
          </a:p>
          <a:p>
            <a:r>
              <a:rPr lang="tr-TR" sz="1400" dirty="0" smtClean="0"/>
              <a:t>Medya </a:t>
            </a:r>
            <a:r>
              <a:rPr lang="tr-TR" sz="1400" dirty="0"/>
              <a:t>ve İletişim (Yüksekokul), </a:t>
            </a:r>
            <a:endParaRPr lang="tr-TR" sz="1400" dirty="0" smtClean="0"/>
          </a:p>
          <a:p>
            <a:r>
              <a:rPr lang="tr-TR" sz="1400" dirty="0" smtClean="0"/>
              <a:t>Okul </a:t>
            </a:r>
            <a:r>
              <a:rPr lang="tr-TR" sz="1400" dirty="0"/>
              <a:t>Öncesi Öğretmenliği, </a:t>
            </a:r>
            <a:endParaRPr lang="tr-TR" sz="1400" dirty="0" smtClean="0"/>
          </a:p>
          <a:p>
            <a:r>
              <a:rPr lang="tr-TR" sz="1400" dirty="0" smtClean="0"/>
              <a:t>Özel </a:t>
            </a:r>
            <a:r>
              <a:rPr lang="tr-TR" sz="1400" dirty="0"/>
              <a:t>Eğitim Öğretmenliği, </a:t>
            </a:r>
            <a:endParaRPr lang="tr-TR" sz="1400" dirty="0" smtClean="0"/>
          </a:p>
          <a:p>
            <a:r>
              <a:rPr lang="tr-TR" sz="1400" dirty="0" smtClean="0"/>
              <a:t>Radyo </a:t>
            </a:r>
            <a:r>
              <a:rPr lang="tr-TR" sz="1400" dirty="0"/>
              <a:t>ve Televizyon, Radyo, </a:t>
            </a:r>
            <a:endParaRPr lang="tr-TR" sz="1400" dirty="0" smtClean="0"/>
          </a:p>
          <a:p>
            <a:r>
              <a:rPr lang="tr-TR" sz="1400" dirty="0" smtClean="0"/>
              <a:t>Televizyon </a:t>
            </a:r>
            <a:r>
              <a:rPr lang="tr-TR" sz="1400" dirty="0"/>
              <a:t>ve Sinema, </a:t>
            </a:r>
            <a:endParaRPr lang="tr-TR" sz="1400" dirty="0" smtClean="0"/>
          </a:p>
          <a:p>
            <a:r>
              <a:rPr lang="tr-TR" sz="1400" dirty="0" smtClean="0"/>
              <a:t>Reklam </a:t>
            </a:r>
            <a:r>
              <a:rPr lang="tr-TR" sz="1400" dirty="0"/>
              <a:t>Tasarımı ve İletişimi, </a:t>
            </a:r>
            <a:endParaRPr lang="tr-TR" sz="1400" dirty="0" smtClean="0"/>
          </a:p>
          <a:p>
            <a:r>
              <a:rPr lang="tr-TR" sz="1400" dirty="0" smtClean="0"/>
              <a:t>Reklamcılık</a:t>
            </a:r>
            <a:r>
              <a:rPr lang="tr-TR" sz="1400" dirty="0"/>
              <a:t>, Reklamcılık ve Halkla İlişkiler, Rekreasyon Yönetimi (Fakülte), Rekreasyon Yönetimi (Yüksekokul), Sanat Tarihi, Sanat ve Kültür Yönetimi, Sanat Yönetimi, </a:t>
            </a:r>
          </a:p>
        </p:txBody>
      </p:sp>
    </p:spTree>
    <p:extLst>
      <p:ext uri="{BB962C8B-B14F-4D97-AF65-F5344CB8AC3E}">
        <p14:creationId xmlns:p14="http://schemas.microsoft.com/office/powerpoint/2010/main" xmlns="" val="383216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6000" b="1" dirty="0" smtClean="0"/>
              <a:t>KARİYER PLANLAMASI</a:t>
            </a:r>
            <a:endParaRPr lang="tr-TR" sz="6000" b="1" dirty="0"/>
          </a:p>
        </p:txBody>
      </p:sp>
      <p:sp>
        <p:nvSpPr>
          <p:cNvPr id="4" name="Sağ Ok 3"/>
          <p:cNvSpPr/>
          <p:nvPr/>
        </p:nvSpPr>
        <p:spPr>
          <a:xfrm>
            <a:off x="323528" y="2996952"/>
            <a:ext cx="734481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1241732" y="4552550"/>
            <a:ext cx="484632" cy="103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11560" y="5589240"/>
            <a:ext cx="17868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t>LYS</a:t>
            </a:r>
            <a:endParaRPr lang="tr-TR" sz="5400" b="1" dirty="0"/>
          </a:p>
        </p:txBody>
      </p:sp>
      <p:sp>
        <p:nvSpPr>
          <p:cNvPr id="11" name="Yukarı Ok 10"/>
          <p:cNvSpPr/>
          <p:nvPr/>
        </p:nvSpPr>
        <p:spPr>
          <a:xfrm>
            <a:off x="3347864" y="2507748"/>
            <a:ext cx="64807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İşlem 11"/>
          <p:cNvSpPr/>
          <p:nvPr/>
        </p:nvSpPr>
        <p:spPr>
          <a:xfrm>
            <a:off x="2398448" y="1772816"/>
            <a:ext cx="2677608" cy="7349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DERS-ALAN SEÇİMİ</a:t>
            </a:r>
            <a:endParaRPr lang="tr-TR" sz="2800" b="1" dirty="0"/>
          </a:p>
        </p:txBody>
      </p:sp>
      <p:sp>
        <p:nvSpPr>
          <p:cNvPr id="13" name="Aşağı Ok 12"/>
          <p:cNvSpPr/>
          <p:nvPr/>
        </p:nvSpPr>
        <p:spPr>
          <a:xfrm>
            <a:off x="5382879" y="45239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680012" y="5589240"/>
            <a:ext cx="20522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t>TYT</a:t>
            </a:r>
          </a:p>
          <a:p>
            <a:pPr algn="ctr"/>
            <a:r>
              <a:rPr lang="tr-TR" sz="4000" b="1" dirty="0" smtClean="0"/>
              <a:t>AYT</a:t>
            </a:r>
            <a:endParaRPr lang="tr-TR" sz="4000" b="1" dirty="0"/>
          </a:p>
        </p:txBody>
      </p:sp>
      <p:sp>
        <p:nvSpPr>
          <p:cNvPr id="15" name="Dikdörtgen 14"/>
          <p:cNvSpPr/>
          <p:nvPr/>
        </p:nvSpPr>
        <p:spPr>
          <a:xfrm>
            <a:off x="7668344" y="3547864"/>
            <a:ext cx="1475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MESLEK</a:t>
            </a:r>
            <a:endParaRPr lang="tr-TR" sz="2400" b="1" dirty="0"/>
          </a:p>
        </p:txBody>
      </p:sp>
      <p:pic>
        <p:nvPicPr>
          <p:cNvPr id="2051" name="Picture 3" descr="C:\Users\ASUS\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511" y="1367950"/>
            <a:ext cx="2705100" cy="1685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118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SÖZEL ALAN</a:t>
            </a:r>
            <a:endParaRPr lang="tr-TR" dirty="0"/>
          </a:p>
        </p:txBody>
      </p:sp>
      <p:sp>
        <p:nvSpPr>
          <p:cNvPr id="3" name="İçerik Yer Tutucusu 2"/>
          <p:cNvSpPr>
            <a:spLocks noGrp="1"/>
          </p:cNvSpPr>
          <p:nvPr>
            <p:ph idx="1"/>
          </p:nvPr>
        </p:nvSpPr>
        <p:spPr>
          <a:xfrm>
            <a:off x="0" y="548680"/>
            <a:ext cx="5148064" cy="6309320"/>
          </a:xfrm>
        </p:spPr>
        <p:txBody>
          <a:bodyPr>
            <a:noAutofit/>
          </a:bodyPr>
          <a:lstStyle/>
          <a:p>
            <a:pPr marL="36576" indent="0">
              <a:buNone/>
            </a:pPr>
            <a:r>
              <a:rPr lang="tr-TR" sz="1400" b="1" dirty="0" smtClean="0"/>
              <a:t>:</a:t>
            </a:r>
            <a:r>
              <a:rPr lang="tr-TR" sz="1400" dirty="0"/>
              <a:t> </a:t>
            </a:r>
            <a:endParaRPr lang="tr-TR" sz="1400" dirty="0" smtClean="0"/>
          </a:p>
          <a:p>
            <a:r>
              <a:rPr lang="tr-TR" sz="1400" dirty="0"/>
              <a:t>Sinema ve Dijital Medya, </a:t>
            </a:r>
            <a:endParaRPr lang="tr-TR" sz="1400" dirty="0" smtClean="0"/>
          </a:p>
          <a:p>
            <a:r>
              <a:rPr lang="tr-TR" sz="1400" dirty="0" smtClean="0"/>
              <a:t>Sinema </a:t>
            </a:r>
            <a:r>
              <a:rPr lang="tr-TR" sz="1400" dirty="0"/>
              <a:t>ve Televizyon, </a:t>
            </a:r>
            <a:endParaRPr lang="tr-TR" sz="1400" dirty="0" smtClean="0"/>
          </a:p>
          <a:p>
            <a:r>
              <a:rPr lang="tr-TR" sz="1400" dirty="0" smtClean="0"/>
              <a:t>Sosyal </a:t>
            </a:r>
            <a:r>
              <a:rPr lang="tr-TR" sz="1400" dirty="0"/>
              <a:t>Bilgiler Öğretmenliği, </a:t>
            </a:r>
            <a:endParaRPr lang="tr-TR" sz="1400" dirty="0" smtClean="0"/>
          </a:p>
          <a:p>
            <a:r>
              <a:rPr lang="tr-TR" sz="1400" dirty="0" smtClean="0"/>
              <a:t>Sümeroloji</a:t>
            </a:r>
            <a:r>
              <a:rPr lang="tr-TR" sz="1400" dirty="0"/>
              <a:t>, Süryani Dili ve Edebiyatı, </a:t>
            </a:r>
            <a:endParaRPr lang="tr-TR" sz="1400" dirty="0" smtClean="0"/>
          </a:p>
          <a:p>
            <a:r>
              <a:rPr lang="tr-TR" sz="1400" dirty="0" smtClean="0"/>
              <a:t>Tarih</a:t>
            </a:r>
            <a:r>
              <a:rPr lang="tr-TR" sz="1400" dirty="0"/>
              <a:t>, Tarih Öğretmenliği, </a:t>
            </a:r>
            <a:endParaRPr lang="tr-TR" sz="1400" dirty="0" smtClean="0"/>
          </a:p>
          <a:p>
            <a:r>
              <a:rPr lang="tr-TR" sz="1400" dirty="0" smtClean="0"/>
              <a:t>Televizyon </a:t>
            </a:r>
            <a:r>
              <a:rPr lang="tr-TR" sz="1400" dirty="0"/>
              <a:t>Haberciliği ve Programcılığı (Fakülte), Televizyon Haberciliği ve Programcılığı (Yüksekokul), Tiyatro Eleştirmenliği ve </a:t>
            </a:r>
            <a:r>
              <a:rPr lang="tr-TR" sz="1400" dirty="0" err="1"/>
              <a:t>Dramaturji</a:t>
            </a:r>
            <a:r>
              <a:rPr lang="tr-TR" sz="1400" dirty="0"/>
              <a:t>, </a:t>
            </a:r>
            <a:endParaRPr lang="tr-TR" sz="1400" dirty="0" smtClean="0"/>
          </a:p>
          <a:p>
            <a:r>
              <a:rPr lang="tr-TR" sz="1400" dirty="0" smtClean="0"/>
              <a:t>Türk </a:t>
            </a:r>
            <a:r>
              <a:rPr lang="tr-TR" sz="1400" dirty="0"/>
              <a:t>Dili ve Edebiyatı, </a:t>
            </a:r>
            <a:endParaRPr lang="tr-TR" sz="1400" dirty="0" smtClean="0"/>
          </a:p>
          <a:p>
            <a:r>
              <a:rPr lang="tr-TR" sz="1400" dirty="0" smtClean="0"/>
              <a:t>Türk </a:t>
            </a:r>
            <a:r>
              <a:rPr lang="tr-TR" sz="1400" dirty="0"/>
              <a:t>Dili ve Edebiyatı Öğretmenliği, </a:t>
            </a:r>
            <a:endParaRPr lang="tr-TR" sz="1400" dirty="0" smtClean="0"/>
          </a:p>
          <a:p>
            <a:r>
              <a:rPr lang="tr-TR" sz="1400" dirty="0" smtClean="0"/>
              <a:t>Türk </a:t>
            </a:r>
            <a:r>
              <a:rPr lang="tr-TR" sz="1400" dirty="0"/>
              <a:t>Halkbilimi, Türkçe Öğretmenliği, </a:t>
            </a:r>
            <a:endParaRPr lang="tr-TR" sz="1400" dirty="0" smtClean="0"/>
          </a:p>
          <a:p>
            <a:r>
              <a:rPr lang="tr-TR" sz="1400" dirty="0" smtClean="0"/>
              <a:t>Yeni </a:t>
            </a:r>
            <a:r>
              <a:rPr lang="tr-TR" sz="1400" dirty="0"/>
              <a:t>Medya (Fakülte</a:t>
            </a:r>
            <a:r>
              <a:rPr lang="tr-TR" sz="1400" dirty="0" smtClean="0"/>
              <a:t>),</a:t>
            </a:r>
          </a:p>
          <a:p>
            <a:r>
              <a:rPr lang="tr-TR" sz="1400" dirty="0" smtClean="0"/>
              <a:t> </a:t>
            </a:r>
            <a:r>
              <a:rPr lang="tr-TR" sz="1400" dirty="0"/>
              <a:t>Yeni Medya (Yüksekokul), </a:t>
            </a:r>
            <a:endParaRPr lang="tr-TR" sz="1400" dirty="0" smtClean="0"/>
          </a:p>
          <a:p>
            <a:r>
              <a:rPr lang="tr-TR" sz="1400" dirty="0" smtClean="0"/>
              <a:t>Yeni </a:t>
            </a:r>
            <a:r>
              <a:rPr lang="tr-TR" sz="1400" dirty="0"/>
              <a:t>Medya ve Gazetecilik, </a:t>
            </a:r>
            <a:endParaRPr lang="tr-TR" sz="1400" dirty="0" smtClean="0"/>
          </a:p>
          <a:p>
            <a:r>
              <a:rPr lang="tr-TR" sz="1400" dirty="0" smtClean="0"/>
              <a:t>Yeni </a:t>
            </a:r>
            <a:r>
              <a:rPr lang="tr-TR" sz="1400" dirty="0"/>
              <a:t>Medya ve İletişim, </a:t>
            </a:r>
            <a:endParaRPr lang="tr-TR" sz="1400" dirty="0" smtClean="0"/>
          </a:p>
          <a:p>
            <a:r>
              <a:rPr lang="tr-TR" sz="1400" dirty="0" smtClean="0"/>
              <a:t>Zaza </a:t>
            </a:r>
            <a:r>
              <a:rPr lang="tr-TR" sz="1400" dirty="0"/>
              <a:t>Dili ve Edebiyatı.</a:t>
            </a:r>
          </a:p>
        </p:txBody>
      </p:sp>
    </p:spTree>
    <p:extLst>
      <p:ext uri="{BB962C8B-B14F-4D97-AF65-F5344CB8AC3E}">
        <p14:creationId xmlns:p14="http://schemas.microsoft.com/office/powerpoint/2010/main" xmlns="" val="104314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EŞİT AĞIRLIK ALANI</a:t>
            </a:r>
            <a:endParaRPr lang="tr-TR" dirty="0"/>
          </a:p>
        </p:txBody>
      </p:sp>
      <p:sp>
        <p:nvSpPr>
          <p:cNvPr id="3" name="İçerik Yer Tutucusu 2"/>
          <p:cNvSpPr>
            <a:spLocks noGrp="1"/>
          </p:cNvSpPr>
          <p:nvPr>
            <p:ph idx="1"/>
          </p:nvPr>
        </p:nvSpPr>
        <p:spPr>
          <a:xfrm>
            <a:off x="0" y="548680"/>
            <a:ext cx="5148064" cy="6309320"/>
          </a:xfrm>
        </p:spPr>
        <p:txBody>
          <a:bodyPr>
            <a:noAutofit/>
          </a:bodyPr>
          <a:lstStyle/>
          <a:p>
            <a:r>
              <a:rPr lang="tr-TR" sz="1600" dirty="0"/>
              <a:t>Aile ve Tüketici Bilimleri, </a:t>
            </a:r>
            <a:endParaRPr lang="tr-TR" sz="1600" dirty="0" smtClean="0"/>
          </a:p>
          <a:p>
            <a:r>
              <a:rPr lang="tr-TR" sz="1600" dirty="0" err="1" smtClean="0"/>
              <a:t>Aktüerya</a:t>
            </a:r>
            <a:r>
              <a:rPr lang="tr-TR" sz="1600" dirty="0" smtClean="0"/>
              <a:t> </a:t>
            </a:r>
            <a:r>
              <a:rPr lang="tr-TR" sz="1600" dirty="0"/>
              <a:t>ve Risk Yönetimi, </a:t>
            </a:r>
            <a:endParaRPr lang="tr-TR" sz="1600" dirty="0" smtClean="0"/>
          </a:p>
          <a:p>
            <a:r>
              <a:rPr lang="tr-TR" sz="1600" dirty="0" err="1" smtClean="0"/>
              <a:t>Aktüerya</a:t>
            </a:r>
            <a:r>
              <a:rPr lang="tr-TR" sz="1600" dirty="0" smtClean="0"/>
              <a:t> </a:t>
            </a:r>
            <a:r>
              <a:rPr lang="tr-TR" sz="1600" dirty="0"/>
              <a:t>ve Risk Yönetimi, </a:t>
            </a:r>
            <a:endParaRPr lang="tr-TR" sz="1600" dirty="0" smtClean="0"/>
          </a:p>
          <a:p>
            <a:r>
              <a:rPr lang="tr-TR" sz="1600" dirty="0" smtClean="0"/>
              <a:t>Antrenörlük </a:t>
            </a:r>
            <a:r>
              <a:rPr lang="tr-TR" sz="1600" dirty="0"/>
              <a:t>Eğitimi, </a:t>
            </a:r>
            <a:endParaRPr lang="tr-TR" sz="1600" dirty="0" smtClean="0"/>
          </a:p>
          <a:p>
            <a:r>
              <a:rPr lang="tr-TR" sz="1600" dirty="0" smtClean="0"/>
              <a:t>Antropoloji</a:t>
            </a:r>
            <a:r>
              <a:rPr lang="tr-TR" sz="1600" dirty="0"/>
              <a:t>, Arkeoloji, </a:t>
            </a:r>
            <a:endParaRPr lang="tr-TR" sz="1600" dirty="0" smtClean="0"/>
          </a:p>
          <a:p>
            <a:r>
              <a:rPr lang="tr-TR" sz="1600" dirty="0" smtClean="0"/>
              <a:t>Avrupa </a:t>
            </a:r>
            <a:r>
              <a:rPr lang="tr-TR" sz="1600" dirty="0"/>
              <a:t>Birliği İlişkileri, </a:t>
            </a:r>
            <a:endParaRPr lang="tr-TR" sz="1600" dirty="0" smtClean="0"/>
          </a:p>
          <a:p>
            <a:r>
              <a:rPr lang="tr-TR" sz="1600" dirty="0" smtClean="0"/>
              <a:t>Bankacılık </a:t>
            </a:r>
            <a:r>
              <a:rPr lang="tr-TR" sz="1600" dirty="0"/>
              <a:t>(Fakülte), </a:t>
            </a:r>
            <a:endParaRPr lang="tr-TR" sz="1600" dirty="0" smtClean="0"/>
          </a:p>
          <a:p>
            <a:r>
              <a:rPr lang="tr-TR" sz="1600" dirty="0" smtClean="0"/>
              <a:t>Bankacılık </a:t>
            </a:r>
            <a:r>
              <a:rPr lang="tr-TR" sz="1600" dirty="0"/>
              <a:t>(Yüksekokul), </a:t>
            </a:r>
            <a:endParaRPr lang="tr-TR" sz="1600" dirty="0" smtClean="0"/>
          </a:p>
          <a:p>
            <a:r>
              <a:rPr lang="tr-TR" sz="1600" dirty="0" smtClean="0"/>
              <a:t>Bankacılık </a:t>
            </a:r>
            <a:r>
              <a:rPr lang="tr-TR" sz="1600" dirty="0"/>
              <a:t>ve Finans (Fakülte), </a:t>
            </a:r>
            <a:endParaRPr lang="tr-TR" sz="1600" dirty="0" smtClean="0"/>
          </a:p>
          <a:p>
            <a:r>
              <a:rPr lang="tr-TR" sz="1600" dirty="0" smtClean="0"/>
              <a:t>Bankacılık </a:t>
            </a:r>
            <a:r>
              <a:rPr lang="tr-TR" sz="1600" dirty="0"/>
              <a:t>ve Finans (Yüksekokul), </a:t>
            </a:r>
            <a:endParaRPr lang="tr-TR" sz="1600" dirty="0" smtClean="0"/>
          </a:p>
          <a:p>
            <a:r>
              <a:rPr lang="tr-TR" sz="1600" dirty="0" smtClean="0"/>
              <a:t>Bankacılık </a:t>
            </a:r>
            <a:r>
              <a:rPr lang="tr-TR" sz="1600" dirty="0"/>
              <a:t>ve Sigortacılık (Fakülte), </a:t>
            </a:r>
            <a:endParaRPr lang="tr-TR" sz="1600" dirty="0" smtClean="0"/>
          </a:p>
          <a:p>
            <a:r>
              <a:rPr lang="tr-TR" sz="1600" dirty="0" smtClean="0"/>
              <a:t>Bankacılık </a:t>
            </a:r>
            <a:r>
              <a:rPr lang="tr-TR" sz="1600" dirty="0"/>
              <a:t>ve Sigortacılık (Yüksekokul), </a:t>
            </a:r>
            <a:endParaRPr lang="tr-TR" sz="1600" dirty="0" smtClean="0"/>
          </a:p>
          <a:p>
            <a:r>
              <a:rPr lang="tr-TR" sz="1600" dirty="0" smtClean="0"/>
              <a:t>Beden </a:t>
            </a:r>
            <a:r>
              <a:rPr lang="tr-TR" sz="1600" dirty="0"/>
              <a:t>Eğitimi ve Spor Öğretmenliği, </a:t>
            </a:r>
            <a:endParaRPr lang="tr-TR" sz="1600" dirty="0" smtClean="0"/>
          </a:p>
          <a:p>
            <a:r>
              <a:rPr lang="tr-TR" sz="1600" dirty="0" smtClean="0"/>
              <a:t>Bilgi </a:t>
            </a:r>
            <a:r>
              <a:rPr lang="tr-TR" sz="1600" dirty="0"/>
              <a:t>ve Belge Yönetimi, </a:t>
            </a:r>
            <a:endParaRPr lang="tr-TR" sz="1600" dirty="0" smtClean="0"/>
          </a:p>
          <a:p>
            <a:r>
              <a:rPr lang="tr-TR" sz="1600" dirty="0" smtClean="0"/>
              <a:t>Bilim </a:t>
            </a:r>
            <a:r>
              <a:rPr lang="tr-TR" sz="1600" dirty="0"/>
              <a:t>Tarihi, </a:t>
            </a:r>
            <a:endParaRPr lang="tr-TR" sz="1600" dirty="0" smtClean="0"/>
          </a:p>
          <a:p>
            <a:r>
              <a:rPr lang="tr-TR" sz="1600" dirty="0" smtClean="0"/>
              <a:t>Çalışma </a:t>
            </a:r>
            <a:r>
              <a:rPr lang="tr-TR" sz="1600" dirty="0"/>
              <a:t>Ekonomisi ve Endüstri İlişkileri, </a:t>
            </a:r>
            <a:endParaRPr lang="tr-TR" sz="1600" dirty="0" smtClean="0"/>
          </a:p>
          <a:p>
            <a:r>
              <a:rPr lang="tr-TR" sz="1600" dirty="0" smtClean="0"/>
              <a:t>Çocuk </a:t>
            </a:r>
            <a:r>
              <a:rPr lang="tr-TR" sz="1600" dirty="0"/>
              <a:t>Gelişimi (Fakülte), </a:t>
            </a:r>
            <a:endParaRPr lang="tr-TR" sz="1600" dirty="0" smtClean="0"/>
          </a:p>
          <a:p>
            <a:r>
              <a:rPr lang="tr-TR" sz="1600" dirty="0" smtClean="0"/>
              <a:t>Çocuk </a:t>
            </a:r>
            <a:r>
              <a:rPr lang="tr-TR" sz="1600" dirty="0"/>
              <a:t>Gelişimi (Yüksekokul), </a:t>
            </a:r>
          </a:p>
        </p:txBody>
      </p:sp>
      <p:sp>
        <p:nvSpPr>
          <p:cNvPr id="4" name="Dikdörtgen 3"/>
          <p:cNvSpPr/>
          <p:nvPr/>
        </p:nvSpPr>
        <p:spPr>
          <a:xfrm>
            <a:off x="4788024" y="548680"/>
            <a:ext cx="4572000" cy="6740307"/>
          </a:xfrm>
          <a:prstGeom prst="rect">
            <a:avLst/>
          </a:prstGeom>
        </p:spPr>
        <p:txBody>
          <a:bodyPr>
            <a:spAutoFit/>
          </a:bodyPr>
          <a:lstStyle/>
          <a:p>
            <a:r>
              <a:rPr lang="tr-TR" dirty="0"/>
              <a:t>Deniz İşletmeciliği ve </a:t>
            </a:r>
            <a:r>
              <a:rPr lang="tr-TR" dirty="0" smtClean="0"/>
              <a:t>Yönetimi,</a:t>
            </a:r>
          </a:p>
          <a:p>
            <a:r>
              <a:rPr lang="tr-TR" dirty="0" smtClean="0"/>
              <a:t>Denizcilik </a:t>
            </a:r>
            <a:r>
              <a:rPr lang="tr-TR" dirty="0"/>
              <a:t>İşletmeleri </a:t>
            </a:r>
            <a:r>
              <a:rPr lang="tr-TR" dirty="0" smtClean="0"/>
              <a:t>Yönetimi,</a:t>
            </a:r>
          </a:p>
          <a:p>
            <a:r>
              <a:rPr lang="tr-TR" dirty="0" smtClean="0"/>
              <a:t>Ekonometri</a:t>
            </a:r>
            <a:r>
              <a:rPr lang="tr-TR" dirty="0"/>
              <a:t>, </a:t>
            </a:r>
            <a:r>
              <a:rPr lang="tr-TR" dirty="0" smtClean="0"/>
              <a:t>Ekonomi,</a:t>
            </a:r>
          </a:p>
          <a:p>
            <a:r>
              <a:rPr lang="tr-TR" dirty="0" smtClean="0"/>
              <a:t>Ekonomi </a:t>
            </a:r>
            <a:r>
              <a:rPr lang="tr-TR" dirty="0"/>
              <a:t>ve </a:t>
            </a:r>
            <a:r>
              <a:rPr lang="tr-TR" dirty="0" smtClean="0"/>
              <a:t>Finans,</a:t>
            </a:r>
          </a:p>
          <a:p>
            <a:r>
              <a:rPr lang="tr-TR" dirty="0" smtClean="0"/>
              <a:t>El </a:t>
            </a:r>
            <a:r>
              <a:rPr lang="tr-TR" dirty="0"/>
              <a:t>Sanatları Tasarımı ve </a:t>
            </a:r>
            <a:r>
              <a:rPr lang="tr-TR" dirty="0" smtClean="0"/>
              <a:t>Üretimi,</a:t>
            </a:r>
          </a:p>
          <a:p>
            <a:r>
              <a:rPr lang="tr-TR" dirty="0" smtClean="0"/>
              <a:t>Elektronik </a:t>
            </a:r>
            <a:r>
              <a:rPr lang="tr-TR" dirty="0"/>
              <a:t>Ticaret ve Teknoloji Yönetimi, Enerji Yönetimi, </a:t>
            </a:r>
            <a:endParaRPr lang="tr-TR" dirty="0" smtClean="0"/>
          </a:p>
          <a:p>
            <a:r>
              <a:rPr lang="tr-TR" dirty="0" smtClean="0"/>
              <a:t>Eşit </a:t>
            </a:r>
            <a:r>
              <a:rPr lang="tr-TR" dirty="0"/>
              <a:t>Ağırlıklı </a:t>
            </a:r>
            <a:r>
              <a:rPr lang="tr-TR" dirty="0" smtClean="0"/>
              <a:t>Programlar,</a:t>
            </a:r>
          </a:p>
          <a:p>
            <a:r>
              <a:rPr lang="tr-TR" dirty="0" smtClean="0"/>
              <a:t>Felsefe</a:t>
            </a:r>
            <a:r>
              <a:rPr lang="tr-TR" dirty="0"/>
              <a:t>, </a:t>
            </a:r>
          </a:p>
          <a:p>
            <a:r>
              <a:rPr lang="tr-TR" dirty="0" smtClean="0"/>
              <a:t>Felsefe </a:t>
            </a:r>
            <a:r>
              <a:rPr lang="tr-TR" dirty="0"/>
              <a:t>Grubu Öğretmenliği, </a:t>
            </a:r>
            <a:endParaRPr lang="tr-TR" dirty="0" smtClean="0"/>
          </a:p>
          <a:p>
            <a:r>
              <a:rPr lang="tr-TR" dirty="0" smtClean="0"/>
              <a:t>Gayrimenkul </a:t>
            </a:r>
            <a:r>
              <a:rPr lang="tr-TR" dirty="0"/>
              <a:t>Geliştirme ve Yönetimi (Fakülte), Gayrimenkul Geliştirme ve Yönetimi (Yüksekokul), Gayrimenkul ve Varlık Değerleme (Fakülte), Gayrimenkul ve Varlık Değerleme (Yüksekokul), Girişimcilik, Grafik Tasarım, Grafik Tasarımı, Gümrük İşletme (Yüksekokul), Havacılık Yönetimi (Fakülte), Havacılık Yönetimi (Yüksekokul), Hukuk, İç Mimarlık ve Çevre Tasarımı, İktisadi ve İdari Bilimler Programları, İktisadi ve İdari Programlar, İktisat, İnsan Kaynakları Yönetimi (Fakülte), İnsan Kaynakları Yönetimi (Yüksekokul), İnsan ve Toplum Bilimleri, </a:t>
            </a:r>
          </a:p>
        </p:txBody>
      </p:sp>
    </p:spTree>
    <p:extLst>
      <p:ext uri="{BB962C8B-B14F-4D97-AF65-F5344CB8AC3E}">
        <p14:creationId xmlns:p14="http://schemas.microsoft.com/office/powerpoint/2010/main" xmlns="" val="140757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EŞİT AĞIRLIK ALANI</a:t>
            </a:r>
            <a:endParaRPr lang="tr-TR" dirty="0"/>
          </a:p>
        </p:txBody>
      </p:sp>
      <p:sp>
        <p:nvSpPr>
          <p:cNvPr id="3" name="İçerik Yer Tutucusu 2"/>
          <p:cNvSpPr>
            <a:spLocks noGrp="1"/>
          </p:cNvSpPr>
          <p:nvPr>
            <p:ph idx="1"/>
          </p:nvPr>
        </p:nvSpPr>
        <p:spPr>
          <a:xfrm>
            <a:off x="0" y="548680"/>
            <a:ext cx="4788024" cy="6309320"/>
          </a:xfrm>
        </p:spPr>
        <p:txBody>
          <a:bodyPr>
            <a:noAutofit/>
          </a:bodyPr>
          <a:lstStyle/>
          <a:p>
            <a:r>
              <a:rPr lang="tr-TR" sz="1600" dirty="0"/>
              <a:t>İslam Ekonomisi ve Finans, </a:t>
            </a:r>
            <a:endParaRPr lang="tr-TR" sz="1600" dirty="0" smtClean="0"/>
          </a:p>
          <a:p>
            <a:r>
              <a:rPr lang="tr-TR" sz="1600" dirty="0" smtClean="0"/>
              <a:t>İşletme,</a:t>
            </a:r>
          </a:p>
          <a:p>
            <a:r>
              <a:rPr lang="tr-TR" sz="1600" dirty="0" smtClean="0"/>
              <a:t>İşletme </a:t>
            </a:r>
            <a:r>
              <a:rPr lang="tr-TR" sz="1600" dirty="0"/>
              <a:t>Bilgi Yönetimi (Yüksekokul), </a:t>
            </a:r>
            <a:endParaRPr lang="tr-TR" sz="1600" dirty="0" smtClean="0"/>
          </a:p>
          <a:p>
            <a:r>
              <a:rPr lang="tr-TR" sz="1600" dirty="0" smtClean="0"/>
              <a:t>İşletme </a:t>
            </a:r>
            <a:r>
              <a:rPr lang="tr-TR" sz="1600" dirty="0"/>
              <a:t>Enformatiği, İşletme Yönetimi</a:t>
            </a:r>
            <a:r>
              <a:rPr lang="tr-TR" sz="1600" dirty="0" smtClean="0"/>
              <a:t>,</a:t>
            </a:r>
          </a:p>
          <a:p>
            <a:r>
              <a:rPr lang="tr-TR" sz="1600" dirty="0" smtClean="0"/>
              <a:t>İşletme-Ekonomi</a:t>
            </a:r>
            <a:r>
              <a:rPr lang="tr-TR" sz="1600" dirty="0"/>
              <a:t>, Kamu Yönetimi, </a:t>
            </a:r>
            <a:endParaRPr lang="tr-TR" sz="1600" dirty="0" smtClean="0"/>
          </a:p>
          <a:p>
            <a:r>
              <a:rPr lang="tr-TR" sz="1600" dirty="0" smtClean="0"/>
              <a:t>Klasik </a:t>
            </a:r>
            <a:r>
              <a:rPr lang="tr-TR" sz="1600" dirty="0"/>
              <a:t>Arkeoloji, </a:t>
            </a:r>
            <a:endParaRPr lang="tr-TR" sz="1600" dirty="0" smtClean="0"/>
          </a:p>
          <a:p>
            <a:r>
              <a:rPr lang="tr-TR" sz="1600" dirty="0" smtClean="0"/>
              <a:t>Konaklama </a:t>
            </a:r>
            <a:r>
              <a:rPr lang="tr-TR" sz="1600" dirty="0"/>
              <a:t>İşletmeciliği (Fakülte), </a:t>
            </a:r>
            <a:endParaRPr lang="tr-TR" sz="1600" dirty="0" smtClean="0"/>
          </a:p>
          <a:p>
            <a:r>
              <a:rPr lang="tr-TR" sz="1600" dirty="0" smtClean="0"/>
              <a:t>Konaklama </a:t>
            </a:r>
            <a:r>
              <a:rPr lang="tr-TR" sz="1600" dirty="0"/>
              <a:t>İşletmeciliği (Yüksekokul</a:t>
            </a:r>
            <a:r>
              <a:rPr lang="tr-TR" sz="1600" dirty="0" smtClean="0"/>
              <a:t>),</a:t>
            </a:r>
          </a:p>
          <a:p>
            <a:r>
              <a:rPr lang="tr-TR" sz="1600" dirty="0" smtClean="0"/>
              <a:t> </a:t>
            </a:r>
            <a:r>
              <a:rPr lang="tr-TR" sz="1600" dirty="0"/>
              <a:t>Konaklama ve Turizm İşletmeciliği (Yüksekokul</a:t>
            </a:r>
            <a:r>
              <a:rPr lang="tr-TR" sz="1600" dirty="0" smtClean="0"/>
              <a:t>),</a:t>
            </a:r>
          </a:p>
          <a:p>
            <a:r>
              <a:rPr lang="tr-TR" sz="1600" dirty="0" smtClean="0"/>
              <a:t>Kuyumculuk </a:t>
            </a:r>
            <a:r>
              <a:rPr lang="tr-TR" sz="1600" dirty="0"/>
              <a:t>ve Mücevher </a:t>
            </a:r>
            <a:r>
              <a:rPr lang="tr-TR" sz="1600" dirty="0" smtClean="0"/>
              <a:t>Tasarımı,</a:t>
            </a:r>
          </a:p>
          <a:p>
            <a:r>
              <a:rPr lang="tr-TR" sz="1600" dirty="0" smtClean="0"/>
              <a:t>Kuyumculuk </a:t>
            </a:r>
            <a:r>
              <a:rPr lang="tr-TR" sz="1600" dirty="0"/>
              <a:t>ve Mücevherat Tasarımı (Yüksekokul</a:t>
            </a:r>
            <a:r>
              <a:rPr lang="tr-TR" sz="1600" dirty="0" smtClean="0"/>
              <a:t>),</a:t>
            </a:r>
          </a:p>
          <a:p>
            <a:r>
              <a:rPr lang="tr-TR" sz="1600" dirty="0" smtClean="0"/>
              <a:t>Kültür </a:t>
            </a:r>
            <a:r>
              <a:rPr lang="tr-TR" sz="1600" dirty="0"/>
              <a:t>Varlıklarını Koruma ve Onarım, </a:t>
            </a:r>
            <a:endParaRPr lang="tr-TR" sz="1600" dirty="0" smtClean="0"/>
          </a:p>
          <a:p>
            <a:r>
              <a:rPr lang="tr-TR" sz="1600" dirty="0" smtClean="0"/>
              <a:t>Küresel </a:t>
            </a:r>
            <a:r>
              <a:rPr lang="tr-TR" sz="1600" dirty="0"/>
              <a:t>Siyaset ve Uluslararası İlişkiler, </a:t>
            </a:r>
            <a:endParaRPr lang="tr-TR" sz="1600" dirty="0" smtClean="0"/>
          </a:p>
          <a:p>
            <a:r>
              <a:rPr lang="tr-TR" sz="1600" dirty="0" smtClean="0"/>
              <a:t>Lojistik </a:t>
            </a:r>
            <a:r>
              <a:rPr lang="tr-TR" sz="1600" dirty="0"/>
              <a:t>(Yüksekokul</a:t>
            </a:r>
            <a:r>
              <a:rPr lang="tr-TR" sz="1600" dirty="0" smtClean="0"/>
              <a:t>),</a:t>
            </a:r>
          </a:p>
          <a:p>
            <a:r>
              <a:rPr lang="tr-TR" sz="1600" dirty="0" smtClean="0"/>
              <a:t>Lojistik </a:t>
            </a:r>
            <a:r>
              <a:rPr lang="tr-TR" sz="1600" dirty="0"/>
              <a:t>ve Taşımacılık (Yüksekokul</a:t>
            </a:r>
            <a:r>
              <a:rPr lang="tr-TR" sz="1600" dirty="0" smtClean="0"/>
              <a:t>),</a:t>
            </a:r>
          </a:p>
          <a:p>
            <a:r>
              <a:rPr lang="tr-TR" sz="1600" dirty="0" smtClean="0"/>
              <a:t>Lojistik </a:t>
            </a:r>
            <a:r>
              <a:rPr lang="tr-TR" sz="1600" dirty="0"/>
              <a:t>Yönetimi (Fakülte), </a:t>
            </a:r>
            <a:endParaRPr lang="tr-TR" sz="1600" dirty="0" smtClean="0"/>
          </a:p>
          <a:p>
            <a:r>
              <a:rPr lang="tr-TR" sz="1600" dirty="0" smtClean="0"/>
              <a:t>Lojistik </a:t>
            </a:r>
            <a:r>
              <a:rPr lang="tr-TR" sz="1600" dirty="0"/>
              <a:t>Yönetimi (Yüksekokul),</a:t>
            </a:r>
          </a:p>
        </p:txBody>
      </p:sp>
      <p:sp>
        <p:nvSpPr>
          <p:cNvPr id="4" name="Dikdörtgen 3"/>
          <p:cNvSpPr/>
          <p:nvPr/>
        </p:nvSpPr>
        <p:spPr>
          <a:xfrm>
            <a:off x="4067944" y="980728"/>
            <a:ext cx="5076056" cy="5078313"/>
          </a:xfrm>
          <a:prstGeom prst="rect">
            <a:avLst/>
          </a:prstGeom>
        </p:spPr>
        <p:txBody>
          <a:bodyPr wrap="square">
            <a:spAutoFit/>
          </a:bodyPr>
          <a:lstStyle/>
          <a:p>
            <a:pPr marL="285750" indent="-285750">
              <a:buFont typeface="Arial" panose="020B0604020202020204" pitchFamily="34" charset="0"/>
              <a:buChar char="•"/>
            </a:pPr>
            <a:r>
              <a:rPr lang="tr-TR" dirty="0" smtClean="0"/>
              <a:t>Maliye</a:t>
            </a:r>
            <a:r>
              <a:rPr lang="tr-TR" dirty="0"/>
              <a:t>, </a:t>
            </a:r>
            <a:endParaRPr lang="tr-TR" dirty="0" smtClean="0"/>
          </a:p>
          <a:p>
            <a:pPr marL="285750" indent="-285750">
              <a:buFont typeface="Arial" panose="020B0604020202020204" pitchFamily="34" charset="0"/>
              <a:buChar char="•"/>
            </a:pPr>
            <a:r>
              <a:rPr lang="tr-TR" dirty="0" smtClean="0"/>
              <a:t>Moda </a:t>
            </a:r>
            <a:r>
              <a:rPr lang="tr-TR" dirty="0"/>
              <a:t>Tasarımı (Fakülte</a:t>
            </a:r>
            <a:r>
              <a:rPr lang="tr-TR" dirty="0" smtClean="0"/>
              <a:t>),</a:t>
            </a:r>
          </a:p>
          <a:p>
            <a:pPr marL="285750" indent="-285750">
              <a:buFont typeface="Arial" panose="020B0604020202020204" pitchFamily="34" charset="0"/>
              <a:buChar char="•"/>
            </a:pPr>
            <a:r>
              <a:rPr lang="tr-TR" dirty="0" smtClean="0"/>
              <a:t>Moda </a:t>
            </a:r>
            <a:r>
              <a:rPr lang="tr-TR" dirty="0"/>
              <a:t>Tasarımı (Yüksekokul</a:t>
            </a:r>
            <a:r>
              <a:rPr lang="tr-TR" dirty="0" smtClean="0"/>
              <a:t>),</a:t>
            </a:r>
          </a:p>
          <a:p>
            <a:pPr marL="285750" indent="-285750">
              <a:buFont typeface="Arial" panose="020B0604020202020204" pitchFamily="34" charset="0"/>
              <a:buChar char="•"/>
            </a:pPr>
            <a:r>
              <a:rPr lang="tr-TR" dirty="0" smtClean="0"/>
              <a:t>Moda </a:t>
            </a:r>
            <a:r>
              <a:rPr lang="tr-TR" dirty="0"/>
              <a:t>ve Tekstil </a:t>
            </a:r>
            <a:r>
              <a:rPr lang="tr-TR" dirty="0" smtClean="0"/>
              <a:t>Tasarımı,</a:t>
            </a:r>
          </a:p>
          <a:p>
            <a:pPr marL="285750" indent="-285750">
              <a:buFont typeface="Arial" panose="020B0604020202020204" pitchFamily="34" charset="0"/>
              <a:buChar char="•"/>
            </a:pPr>
            <a:r>
              <a:rPr lang="tr-TR" dirty="0" smtClean="0"/>
              <a:t>Muhasebe </a:t>
            </a:r>
            <a:r>
              <a:rPr lang="tr-TR" dirty="0"/>
              <a:t>(Yüksekokul), </a:t>
            </a:r>
            <a:endParaRPr lang="tr-TR" dirty="0" smtClean="0"/>
          </a:p>
          <a:p>
            <a:pPr marL="285750" indent="-285750">
              <a:buFont typeface="Arial" panose="020B0604020202020204" pitchFamily="34" charset="0"/>
              <a:buChar char="•"/>
            </a:pPr>
            <a:r>
              <a:rPr lang="tr-TR" dirty="0" smtClean="0"/>
              <a:t>Muhasebe </a:t>
            </a:r>
            <a:r>
              <a:rPr lang="tr-TR" dirty="0"/>
              <a:t>Bilgi Sistemleri (Yüksekokul</a:t>
            </a:r>
            <a:r>
              <a:rPr lang="tr-TR" dirty="0" smtClean="0"/>
              <a:t>),</a:t>
            </a:r>
          </a:p>
          <a:p>
            <a:pPr marL="285750" indent="-285750">
              <a:buFont typeface="Arial" panose="020B0604020202020204" pitchFamily="34" charset="0"/>
              <a:buChar char="•"/>
            </a:pPr>
            <a:r>
              <a:rPr lang="tr-TR" dirty="0" smtClean="0"/>
              <a:t>Muhasebe </a:t>
            </a:r>
            <a:r>
              <a:rPr lang="tr-TR" dirty="0"/>
              <a:t>ve Denetim (Fakülte</a:t>
            </a:r>
            <a:r>
              <a:rPr lang="tr-TR" dirty="0" smtClean="0"/>
              <a:t>),</a:t>
            </a:r>
          </a:p>
          <a:p>
            <a:pPr marL="285750" indent="-285750">
              <a:buFont typeface="Arial" panose="020B0604020202020204" pitchFamily="34" charset="0"/>
              <a:buChar char="•"/>
            </a:pPr>
            <a:r>
              <a:rPr lang="tr-TR" dirty="0" smtClean="0"/>
              <a:t>Muhasebe </a:t>
            </a:r>
            <a:r>
              <a:rPr lang="tr-TR" dirty="0"/>
              <a:t>ve Denetim (Yüksekokul</a:t>
            </a:r>
            <a:r>
              <a:rPr lang="tr-TR" dirty="0" smtClean="0"/>
              <a:t>),</a:t>
            </a:r>
          </a:p>
          <a:p>
            <a:pPr marL="285750" indent="-285750">
              <a:buFont typeface="Arial" panose="020B0604020202020204" pitchFamily="34" charset="0"/>
              <a:buChar char="•"/>
            </a:pPr>
            <a:r>
              <a:rPr lang="tr-TR" dirty="0" smtClean="0"/>
              <a:t>Muhasebe </a:t>
            </a:r>
            <a:r>
              <a:rPr lang="tr-TR" dirty="0"/>
              <a:t>ve Finans Yönetimi (Fakülte</a:t>
            </a:r>
            <a:r>
              <a:rPr lang="tr-TR" dirty="0" smtClean="0"/>
              <a:t>),</a:t>
            </a:r>
          </a:p>
          <a:p>
            <a:pPr marL="285750" indent="-285750">
              <a:buFont typeface="Arial" panose="020B0604020202020204" pitchFamily="34" charset="0"/>
              <a:buChar char="•"/>
            </a:pPr>
            <a:r>
              <a:rPr lang="tr-TR" dirty="0" smtClean="0"/>
              <a:t>Muhasebe </a:t>
            </a:r>
            <a:r>
              <a:rPr lang="tr-TR" dirty="0"/>
              <a:t>ve Finans Yönetimi (Yüksekokul</a:t>
            </a:r>
            <a:r>
              <a:rPr lang="tr-TR" dirty="0" smtClean="0"/>
              <a:t>),</a:t>
            </a:r>
          </a:p>
          <a:p>
            <a:pPr marL="285750" indent="-285750">
              <a:buFont typeface="Arial" panose="020B0604020202020204" pitchFamily="34" charset="0"/>
              <a:buChar char="•"/>
            </a:pPr>
            <a:r>
              <a:rPr lang="tr-TR" dirty="0" smtClean="0"/>
              <a:t>Müzecilik,</a:t>
            </a:r>
          </a:p>
          <a:p>
            <a:pPr marL="285750" indent="-285750">
              <a:buFont typeface="Arial" panose="020B0604020202020204" pitchFamily="34" charset="0"/>
              <a:buChar char="•"/>
            </a:pPr>
            <a:r>
              <a:rPr lang="tr-TR" dirty="0" smtClean="0"/>
              <a:t>Organik </a:t>
            </a:r>
            <a:r>
              <a:rPr lang="tr-TR" dirty="0"/>
              <a:t>Tarım İşletmeciliği (Yüksekokul</a:t>
            </a:r>
            <a:r>
              <a:rPr lang="tr-TR" dirty="0" smtClean="0"/>
              <a:t>),</a:t>
            </a:r>
          </a:p>
          <a:p>
            <a:pPr marL="285750" indent="-285750">
              <a:buFont typeface="Arial" panose="020B0604020202020204" pitchFamily="34" charset="0"/>
              <a:buChar char="•"/>
            </a:pPr>
            <a:r>
              <a:rPr lang="tr-TR" dirty="0" smtClean="0"/>
              <a:t>Otel </a:t>
            </a:r>
            <a:r>
              <a:rPr lang="tr-TR" dirty="0"/>
              <a:t>Yöneticiliği (Yüksekokul), </a:t>
            </a:r>
            <a:endParaRPr lang="tr-TR" dirty="0" smtClean="0"/>
          </a:p>
          <a:p>
            <a:pPr marL="285750" indent="-285750">
              <a:buFont typeface="Arial" panose="020B0604020202020204" pitchFamily="34" charset="0"/>
              <a:buChar char="•"/>
            </a:pPr>
            <a:r>
              <a:rPr lang="tr-TR" dirty="0" smtClean="0"/>
              <a:t>Pazarlama </a:t>
            </a:r>
            <a:r>
              <a:rPr lang="tr-TR" dirty="0"/>
              <a:t>(Fakülte), </a:t>
            </a:r>
            <a:endParaRPr lang="tr-TR" dirty="0" smtClean="0"/>
          </a:p>
          <a:p>
            <a:pPr marL="285750" indent="-285750">
              <a:buFont typeface="Arial" panose="020B0604020202020204" pitchFamily="34" charset="0"/>
              <a:buChar char="•"/>
            </a:pPr>
            <a:r>
              <a:rPr lang="tr-TR" dirty="0" smtClean="0"/>
              <a:t>Pazarlama </a:t>
            </a:r>
            <a:r>
              <a:rPr lang="tr-TR" dirty="0"/>
              <a:t>(Yüksekokul), </a:t>
            </a:r>
            <a:endParaRPr lang="tr-TR" dirty="0" smtClean="0"/>
          </a:p>
          <a:p>
            <a:pPr marL="285750" indent="-285750">
              <a:buFont typeface="Arial" panose="020B0604020202020204" pitchFamily="34" charset="0"/>
              <a:buChar char="•"/>
            </a:pPr>
            <a:r>
              <a:rPr lang="tr-TR" dirty="0" err="1" smtClean="0"/>
              <a:t>Protohistorya</a:t>
            </a:r>
            <a:r>
              <a:rPr lang="tr-TR" dirty="0" smtClean="0"/>
              <a:t> </a:t>
            </a:r>
            <a:r>
              <a:rPr lang="tr-TR" dirty="0"/>
              <a:t>ve Ön Asya </a:t>
            </a:r>
            <a:r>
              <a:rPr lang="tr-TR" dirty="0" smtClean="0"/>
              <a:t>Arkeolojisi,</a:t>
            </a:r>
          </a:p>
          <a:p>
            <a:pPr marL="285750" indent="-285750">
              <a:buFont typeface="Arial" panose="020B0604020202020204" pitchFamily="34" charset="0"/>
              <a:buChar char="•"/>
            </a:pPr>
            <a:r>
              <a:rPr lang="tr-TR" dirty="0" smtClean="0"/>
              <a:t>Psikoloji</a:t>
            </a:r>
            <a:r>
              <a:rPr lang="tr-TR" dirty="0"/>
              <a:t>, </a:t>
            </a:r>
            <a:endParaRPr lang="tr-TR" dirty="0" smtClean="0"/>
          </a:p>
          <a:p>
            <a:pPr marL="285750" indent="-285750">
              <a:buFont typeface="Arial" panose="020B0604020202020204" pitchFamily="34" charset="0"/>
              <a:buChar char="•"/>
            </a:pPr>
            <a:r>
              <a:rPr lang="tr-TR" dirty="0" smtClean="0"/>
              <a:t>Rehberlik </a:t>
            </a:r>
            <a:r>
              <a:rPr lang="tr-TR" dirty="0"/>
              <a:t>ve Psikolojik Danışmanlık, </a:t>
            </a:r>
          </a:p>
        </p:txBody>
      </p:sp>
    </p:spTree>
    <p:extLst>
      <p:ext uri="{BB962C8B-B14F-4D97-AF65-F5344CB8AC3E}">
        <p14:creationId xmlns:p14="http://schemas.microsoft.com/office/powerpoint/2010/main" xmlns="" val="167293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EŞİT AĞIRLIK ALANI</a:t>
            </a:r>
            <a:endParaRPr lang="tr-TR" dirty="0"/>
          </a:p>
        </p:txBody>
      </p:sp>
      <p:sp>
        <p:nvSpPr>
          <p:cNvPr id="3" name="İçerik Yer Tutucusu 2"/>
          <p:cNvSpPr>
            <a:spLocks noGrp="1"/>
          </p:cNvSpPr>
          <p:nvPr>
            <p:ph idx="1"/>
          </p:nvPr>
        </p:nvSpPr>
        <p:spPr>
          <a:xfrm>
            <a:off x="0" y="548680"/>
            <a:ext cx="9036496" cy="6309320"/>
          </a:xfrm>
        </p:spPr>
        <p:txBody>
          <a:bodyPr>
            <a:noAutofit/>
          </a:bodyPr>
          <a:lstStyle/>
          <a:p>
            <a:r>
              <a:rPr lang="tr-TR" sz="2400" dirty="0" smtClean="0"/>
              <a:t>Rekreasyon</a:t>
            </a:r>
            <a:r>
              <a:rPr lang="tr-TR" sz="2400" dirty="0"/>
              <a:t>, Restorasyon ve </a:t>
            </a:r>
            <a:r>
              <a:rPr lang="tr-TR" sz="2400" dirty="0" err="1"/>
              <a:t>Konservasyon</a:t>
            </a:r>
            <a:r>
              <a:rPr lang="tr-TR" sz="2400" dirty="0"/>
              <a:t> (Yüksekokul</a:t>
            </a:r>
            <a:r>
              <a:rPr lang="tr-TR" sz="2400" dirty="0" smtClean="0"/>
              <a:t>),</a:t>
            </a:r>
          </a:p>
          <a:p>
            <a:r>
              <a:rPr lang="tr-TR" sz="2400" dirty="0" smtClean="0"/>
              <a:t>Sağlık </a:t>
            </a:r>
            <a:r>
              <a:rPr lang="tr-TR" sz="2400" dirty="0"/>
              <a:t>Yönetimi (Fakülte), </a:t>
            </a:r>
            <a:endParaRPr lang="tr-TR" sz="2400" dirty="0" smtClean="0"/>
          </a:p>
          <a:p>
            <a:r>
              <a:rPr lang="tr-TR" sz="2400" dirty="0" smtClean="0"/>
              <a:t>Sağlık </a:t>
            </a:r>
            <a:r>
              <a:rPr lang="tr-TR" sz="2400" dirty="0"/>
              <a:t>Yönetimi (Yüksekokul</a:t>
            </a:r>
            <a:r>
              <a:rPr lang="tr-TR" sz="2400" dirty="0" smtClean="0"/>
              <a:t>),</a:t>
            </a:r>
          </a:p>
          <a:p>
            <a:r>
              <a:rPr lang="tr-TR" sz="2400" dirty="0" smtClean="0"/>
              <a:t>Sanat </a:t>
            </a:r>
            <a:r>
              <a:rPr lang="tr-TR" sz="2400" dirty="0"/>
              <a:t>ve Sosyal Bilimler Programları, </a:t>
            </a:r>
            <a:endParaRPr lang="tr-TR" sz="2400" dirty="0" smtClean="0"/>
          </a:p>
          <a:p>
            <a:r>
              <a:rPr lang="tr-TR" sz="2400" dirty="0" smtClean="0"/>
              <a:t>Sermaye </a:t>
            </a:r>
            <a:r>
              <a:rPr lang="tr-TR" sz="2400" dirty="0"/>
              <a:t>Piyasaları ve Portföy Yönetimi (Yüksekokul</a:t>
            </a:r>
            <a:r>
              <a:rPr lang="tr-TR" sz="2400" dirty="0" smtClean="0"/>
              <a:t>),</a:t>
            </a:r>
          </a:p>
          <a:p>
            <a:r>
              <a:rPr lang="tr-TR" sz="2400" dirty="0" smtClean="0"/>
              <a:t>Sermaye </a:t>
            </a:r>
            <a:r>
              <a:rPr lang="tr-TR" sz="2400" dirty="0"/>
              <a:t>Piyasası (Yüksekokul), </a:t>
            </a:r>
            <a:endParaRPr lang="tr-TR" sz="2400" dirty="0" smtClean="0"/>
          </a:p>
          <a:p>
            <a:r>
              <a:rPr lang="tr-TR" sz="2400" dirty="0" smtClean="0"/>
              <a:t>Seyahat </a:t>
            </a:r>
            <a:r>
              <a:rPr lang="tr-TR" sz="2400" dirty="0"/>
              <a:t>İşletmeciliği (Fakülte), </a:t>
            </a:r>
            <a:endParaRPr lang="tr-TR" sz="2400" dirty="0" smtClean="0"/>
          </a:p>
          <a:p>
            <a:r>
              <a:rPr lang="tr-TR" sz="2400" dirty="0" smtClean="0"/>
              <a:t>Seyahat </a:t>
            </a:r>
            <a:r>
              <a:rPr lang="tr-TR" sz="2400" dirty="0"/>
              <a:t>İşletmeciliği (Yüksekokul), </a:t>
            </a:r>
            <a:endParaRPr lang="tr-TR" sz="2400" dirty="0" smtClean="0"/>
          </a:p>
          <a:p>
            <a:r>
              <a:rPr lang="tr-TR" sz="2400" dirty="0" smtClean="0"/>
              <a:t>Seyahat </a:t>
            </a:r>
            <a:r>
              <a:rPr lang="tr-TR" sz="2400" dirty="0"/>
              <a:t>İşletmeciliği ve Turizm Rehberliği, </a:t>
            </a:r>
          </a:p>
          <a:p>
            <a:endParaRPr lang="tr-TR" sz="2400" dirty="0"/>
          </a:p>
        </p:txBody>
      </p:sp>
    </p:spTree>
    <p:extLst>
      <p:ext uri="{BB962C8B-B14F-4D97-AF65-F5344CB8AC3E}">
        <p14:creationId xmlns:p14="http://schemas.microsoft.com/office/powerpoint/2010/main" xmlns="" val="284803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EŞİT AĞIRLIK ALANI</a:t>
            </a:r>
            <a:endParaRPr lang="tr-TR" dirty="0"/>
          </a:p>
        </p:txBody>
      </p:sp>
      <p:sp>
        <p:nvSpPr>
          <p:cNvPr id="5" name="İçerik Yer Tutucusu 4"/>
          <p:cNvSpPr>
            <a:spLocks noGrp="1"/>
          </p:cNvSpPr>
          <p:nvPr>
            <p:ph idx="1"/>
          </p:nvPr>
        </p:nvSpPr>
        <p:spPr>
          <a:xfrm>
            <a:off x="-180528" y="1268760"/>
            <a:ext cx="5266928" cy="4525963"/>
          </a:xfrm>
        </p:spPr>
        <p:txBody>
          <a:bodyPr>
            <a:normAutofit fontScale="55000" lnSpcReduction="20000"/>
          </a:bodyPr>
          <a:lstStyle/>
          <a:p>
            <a:r>
              <a:rPr lang="tr-TR" dirty="0"/>
              <a:t>Sınıf Öğretmenliği, </a:t>
            </a:r>
            <a:endParaRPr lang="tr-TR" dirty="0" smtClean="0"/>
          </a:p>
          <a:p>
            <a:r>
              <a:rPr lang="tr-TR" dirty="0" smtClean="0"/>
              <a:t>Sigortacılık </a:t>
            </a:r>
            <a:r>
              <a:rPr lang="tr-TR" dirty="0"/>
              <a:t>(Yüksekokul), </a:t>
            </a:r>
            <a:endParaRPr lang="tr-TR" dirty="0" smtClean="0"/>
          </a:p>
          <a:p>
            <a:r>
              <a:rPr lang="tr-TR" dirty="0" smtClean="0"/>
              <a:t>Sigortacılık </a:t>
            </a:r>
            <a:r>
              <a:rPr lang="tr-TR" dirty="0"/>
              <a:t>ve </a:t>
            </a:r>
            <a:r>
              <a:rPr lang="tr-TR" dirty="0" err="1"/>
              <a:t>Aktüerya</a:t>
            </a:r>
            <a:r>
              <a:rPr lang="tr-TR" dirty="0"/>
              <a:t> Bilimleri, </a:t>
            </a:r>
            <a:endParaRPr lang="tr-TR" dirty="0" smtClean="0"/>
          </a:p>
          <a:p>
            <a:r>
              <a:rPr lang="tr-TR" dirty="0" smtClean="0"/>
              <a:t>Sigortacılık </a:t>
            </a:r>
            <a:r>
              <a:rPr lang="tr-TR" dirty="0"/>
              <a:t>ve Risk Yönetimi (Fakülte), </a:t>
            </a:r>
            <a:endParaRPr lang="tr-TR" dirty="0" smtClean="0"/>
          </a:p>
          <a:p>
            <a:r>
              <a:rPr lang="tr-TR" dirty="0" smtClean="0"/>
              <a:t>Sigortacılık </a:t>
            </a:r>
            <a:r>
              <a:rPr lang="tr-TR" dirty="0"/>
              <a:t>ve Risk Yönetimi (Yüksekokul), </a:t>
            </a:r>
            <a:endParaRPr lang="tr-TR" dirty="0" smtClean="0"/>
          </a:p>
          <a:p>
            <a:r>
              <a:rPr lang="tr-TR" dirty="0" smtClean="0"/>
              <a:t>Sigortacılık </a:t>
            </a:r>
            <a:r>
              <a:rPr lang="tr-TR" dirty="0"/>
              <a:t>ve Sosyal Güvenlik, Siyaset Bilimi, </a:t>
            </a:r>
            <a:endParaRPr lang="tr-TR" dirty="0" smtClean="0"/>
          </a:p>
          <a:p>
            <a:r>
              <a:rPr lang="tr-TR" dirty="0" smtClean="0"/>
              <a:t>Siyaset </a:t>
            </a:r>
            <a:r>
              <a:rPr lang="tr-TR" dirty="0"/>
              <a:t>Bilimi ve Kamu Yönetimi, </a:t>
            </a:r>
            <a:endParaRPr lang="tr-TR" dirty="0" smtClean="0"/>
          </a:p>
          <a:p>
            <a:r>
              <a:rPr lang="tr-TR" dirty="0" smtClean="0"/>
              <a:t>Siyaset </a:t>
            </a:r>
            <a:r>
              <a:rPr lang="tr-TR" dirty="0"/>
              <a:t>Bilimi ve Uluslararası İlişkiler, </a:t>
            </a:r>
            <a:endParaRPr lang="tr-TR" dirty="0" smtClean="0"/>
          </a:p>
          <a:p>
            <a:r>
              <a:rPr lang="tr-TR" dirty="0" smtClean="0"/>
              <a:t>Sosyal </a:t>
            </a:r>
            <a:r>
              <a:rPr lang="tr-TR" dirty="0"/>
              <a:t>Hizmet (Fakülte), </a:t>
            </a:r>
            <a:endParaRPr lang="tr-TR" dirty="0" smtClean="0"/>
          </a:p>
          <a:p>
            <a:r>
              <a:rPr lang="tr-TR" dirty="0" smtClean="0"/>
              <a:t>Sosyal </a:t>
            </a:r>
            <a:r>
              <a:rPr lang="tr-TR" dirty="0"/>
              <a:t>Hizmet (Yüksekokul), </a:t>
            </a:r>
            <a:endParaRPr lang="tr-TR" dirty="0" smtClean="0"/>
          </a:p>
          <a:p>
            <a:r>
              <a:rPr lang="tr-TR" dirty="0" smtClean="0"/>
              <a:t>Sosyoloji</a:t>
            </a:r>
            <a:r>
              <a:rPr lang="tr-TR" dirty="0"/>
              <a:t>, Spor Yöneticiliği (Fakülte), </a:t>
            </a:r>
            <a:endParaRPr lang="tr-TR" dirty="0" smtClean="0"/>
          </a:p>
          <a:p>
            <a:r>
              <a:rPr lang="tr-TR" dirty="0" smtClean="0"/>
              <a:t>Spor </a:t>
            </a:r>
            <a:r>
              <a:rPr lang="tr-TR" dirty="0"/>
              <a:t>Yöneticiliği (Yüksekokul), </a:t>
            </a:r>
            <a:endParaRPr lang="tr-TR" dirty="0" smtClean="0"/>
          </a:p>
          <a:p>
            <a:r>
              <a:rPr lang="tr-TR" dirty="0" smtClean="0"/>
              <a:t>Takı </a:t>
            </a:r>
            <a:r>
              <a:rPr lang="tr-TR" dirty="0"/>
              <a:t>Tasarımı, Tapu Kadastro (Yüksekokul</a:t>
            </a:r>
            <a:r>
              <a:rPr lang="tr-TR" dirty="0" smtClean="0"/>
              <a:t>),</a:t>
            </a:r>
          </a:p>
          <a:p>
            <a:r>
              <a:rPr lang="tr-TR" dirty="0" smtClean="0"/>
              <a:t>Tarım </a:t>
            </a:r>
            <a:r>
              <a:rPr lang="tr-TR" dirty="0"/>
              <a:t>Ekonomisi, Tarih Öncesi Arkeolojisi, </a:t>
            </a:r>
            <a:endParaRPr lang="tr-TR" dirty="0" smtClean="0"/>
          </a:p>
          <a:p>
            <a:r>
              <a:rPr lang="tr-TR" dirty="0" smtClean="0"/>
              <a:t>Taşınabilir </a:t>
            </a:r>
            <a:r>
              <a:rPr lang="tr-TR" dirty="0"/>
              <a:t>Kültür Varlıklarını Koruma ve Onarım, </a:t>
            </a:r>
            <a:endParaRPr lang="tr-TR" dirty="0" smtClean="0"/>
          </a:p>
          <a:p>
            <a:r>
              <a:rPr lang="tr-TR" dirty="0" smtClean="0"/>
              <a:t>Teknoloji </a:t>
            </a:r>
            <a:r>
              <a:rPr lang="tr-TR" dirty="0"/>
              <a:t>ve Bilgi Yönetimi, Tekstil Tasarımı, </a:t>
            </a:r>
            <a:endParaRPr lang="tr-TR" dirty="0" smtClean="0"/>
          </a:p>
          <a:p>
            <a:r>
              <a:rPr lang="tr-TR" dirty="0" smtClean="0"/>
              <a:t>Tekstil </a:t>
            </a:r>
            <a:r>
              <a:rPr lang="tr-TR" dirty="0"/>
              <a:t>ve Moda Tasarımı, </a:t>
            </a:r>
            <a:endParaRPr lang="tr-TR" dirty="0" smtClean="0"/>
          </a:p>
          <a:p>
            <a:endParaRPr lang="tr-TR" dirty="0"/>
          </a:p>
        </p:txBody>
      </p:sp>
      <p:sp>
        <p:nvSpPr>
          <p:cNvPr id="6" name="Dikdörtgen 5"/>
          <p:cNvSpPr/>
          <p:nvPr/>
        </p:nvSpPr>
        <p:spPr>
          <a:xfrm>
            <a:off x="4788024" y="1436490"/>
            <a:ext cx="4572000" cy="5078313"/>
          </a:xfrm>
          <a:prstGeom prst="rect">
            <a:avLst/>
          </a:prstGeom>
        </p:spPr>
        <p:txBody>
          <a:bodyPr>
            <a:spAutoFit/>
          </a:bodyPr>
          <a:lstStyle/>
          <a:p>
            <a:r>
              <a:rPr lang="tr-TR" dirty="0"/>
              <a:t>Turizm İşletmeciliği (Fakülte), </a:t>
            </a:r>
          </a:p>
          <a:p>
            <a:r>
              <a:rPr lang="tr-TR" dirty="0"/>
              <a:t>Turizm İşletmeciliği (Yüksekokul), </a:t>
            </a:r>
          </a:p>
          <a:p>
            <a:r>
              <a:rPr lang="tr-TR" dirty="0"/>
              <a:t>Turizm İşletmeciliği ve Otelcilik (Yüksekokul), </a:t>
            </a:r>
          </a:p>
          <a:p>
            <a:r>
              <a:rPr lang="tr-TR" dirty="0"/>
              <a:t>Turizm ve Otel İşletmeciliği (Fakülte), Turizm ve Otel İşletmeciliği (Yüksekokul), Turizm ve Otelcilik (Fakülte), Turizm ve Otelcilik (Yüksekokul), Türk İslam Arkeolojisi, Ulaştırma ve Lojistik (Fakülte), Ulaştırma ve Lojistik (Yüksekokul), Uluslararası Finans (Fakülte), Uluslararası Finans (Yüksekokul), Uluslararası Finans ve Bankacılık (Fakülte), Uluslararası Finans ve Bankacılık (Yüksekokul), Uluslararası Girişimcilik, Uluslararası İlişkiler, Uluslararası İşletme Yönetimi, Uluslararası İşletmecilik, Uluslararası İşletmecilik ve Ticaret (Fakülte), </a:t>
            </a:r>
          </a:p>
        </p:txBody>
      </p:sp>
    </p:spTree>
    <p:extLst>
      <p:ext uri="{BB962C8B-B14F-4D97-AF65-F5344CB8AC3E}">
        <p14:creationId xmlns:p14="http://schemas.microsoft.com/office/powerpoint/2010/main" xmlns="" val="209946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467600" cy="548680"/>
          </a:xfrm>
        </p:spPr>
        <p:txBody>
          <a:bodyPr>
            <a:normAutofit fontScale="90000"/>
          </a:bodyPr>
          <a:lstStyle/>
          <a:p>
            <a:pPr algn="ctr"/>
            <a:r>
              <a:rPr lang="tr-TR" dirty="0" smtClean="0"/>
              <a:t>EŞİT AĞIRLIK ALANI</a:t>
            </a:r>
            <a:endParaRPr lang="tr-TR" dirty="0"/>
          </a:p>
        </p:txBody>
      </p:sp>
      <p:sp>
        <p:nvSpPr>
          <p:cNvPr id="5" name="İçerik Yer Tutucusu 4"/>
          <p:cNvSpPr>
            <a:spLocks noGrp="1"/>
          </p:cNvSpPr>
          <p:nvPr>
            <p:ph idx="1"/>
          </p:nvPr>
        </p:nvSpPr>
        <p:spPr>
          <a:xfrm>
            <a:off x="251520" y="908720"/>
            <a:ext cx="8784976" cy="5589240"/>
          </a:xfrm>
        </p:spPr>
        <p:txBody>
          <a:bodyPr>
            <a:normAutofit fontScale="62500" lnSpcReduction="20000"/>
          </a:bodyPr>
          <a:lstStyle/>
          <a:p>
            <a:r>
              <a:rPr lang="tr-TR" dirty="0"/>
              <a:t>Uluslararası İşletmecilik ve Ticaret (Yüksekokul</a:t>
            </a:r>
            <a:r>
              <a:rPr lang="tr-TR" dirty="0" smtClean="0"/>
              <a:t>),</a:t>
            </a:r>
          </a:p>
          <a:p>
            <a:r>
              <a:rPr lang="tr-TR" dirty="0" smtClean="0"/>
              <a:t>Uluslararası </a:t>
            </a:r>
            <a:r>
              <a:rPr lang="tr-TR" dirty="0"/>
              <a:t>Lojistik ve Taşımacılık (Fakülte</a:t>
            </a:r>
            <a:r>
              <a:rPr lang="tr-TR" dirty="0" smtClean="0"/>
              <a:t>),</a:t>
            </a:r>
          </a:p>
          <a:p>
            <a:r>
              <a:rPr lang="tr-TR" dirty="0" smtClean="0"/>
              <a:t>Uluslararası </a:t>
            </a:r>
            <a:r>
              <a:rPr lang="tr-TR" dirty="0"/>
              <a:t>Lojistik ve Taşımacılık (Yüksekokul</a:t>
            </a:r>
            <a:r>
              <a:rPr lang="tr-TR" dirty="0" smtClean="0"/>
              <a:t>),</a:t>
            </a:r>
          </a:p>
          <a:p>
            <a:r>
              <a:rPr lang="tr-TR" dirty="0" smtClean="0"/>
              <a:t>Uluslararası </a:t>
            </a:r>
            <a:r>
              <a:rPr lang="tr-TR" dirty="0"/>
              <a:t>Lojistik Yönetimi, </a:t>
            </a:r>
            <a:endParaRPr lang="tr-TR" dirty="0" smtClean="0"/>
          </a:p>
          <a:p>
            <a:r>
              <a:rPr lang="tr-TR" dirty="0" smtClean="0"/>
              <a:t>Uluslararası </a:t>
            </a:r>
            <a:r>
              <a:rPr lang="tr-TR" dirty="0"/>
              <a:t>Ticaret (Fakülte), </a:t>
            </a:r>
            <a:endParaRPr lang="tr-TR" dirty="0" smtClean="0"/>
          </a:p>
          <a:p>
            <a:r>
              <a:rPr lang="tr-TR" dirty="0" smtClean="0"/>
              <a:t>Uluslararası </a:t>
            </a:r>
            <a:r>
              <a:rPr lang="tr-TR" dirty="0"/>
              <a:t>Ticaret (Yüksekokul), </a:t>
            </a:r>
            <a:endParaRPr lang="tr-TR" dirty="0" smtClean="0"/>
          </a:p>
          <a:p>
            <a:r>
              <a:rPr lang="tr-TR" dirty="0" smtClean="0"/>
              <a:t>Uluslararası </a:t>
            </a:r>
            <a:r>
              <a:rPr lang="tr-TR" dirty="0"/>
              <a:t>Ticaret ve Finans</a:t>
            </a:r>
            <a:r>
              <a:rPr lang="tr-TR" dirty="0" smtClean="0"/>
              <a:t>,</a:t>
            </a:r>
          </a:p>
          <a:p>
            <a:r>
              <a:rPr lang="tr-TR" dirty="0" smtClean="0"/>
              <a:t>Uluslararası </a:t>
            </a:r>
            <a:r>
              <a:rPr lang="tr-TR" dirty="0"/>
              <a:t>Ticaret ve İşletmecilik (Fakülte), </a:t>
            </a:r>
            <a:endParaRPr lang="tr-TR" dirty="0" smtClean="0"/>
          </a:p>
          <a:p>
            <a:r>
              <a:rPr lang="tr-TR" dirty="0" smtClean="0"/>
              <a:t>Uluslararası </a:t>
            </a:r>
            <a:r>
              <a:rPr lang="tr-TR" dirty="0"/>
              <a:t>Ticaret ve İşletmecilik (Yüksekokul), </a:t>
            </a:r>
            <a:endParaRPr lang="tr-TR" dirty="0" smtClean="0"/>
          </a:p>
          <a:p>
            <a:r>
              <a:rPr lang="tr-TR" dirty="0" smtClean="0"/>
              <a:t>Uluslararası </a:t>
            </a:r>
            <a:r>
              <a:rPr lang="tr-TR" dirty="0"/>
              <a:t>Ticaret ve Lojistik (Fakülte</a:t>
            </a:r>
            <a:r>
              <a:rPr lang="tr-TR" dirty="0" smtClean="0"/>
              <a:t>),</a:t>
            </a:r>
          </a:p>
          <a:p>
            <a:r>
              <a:rPr lang="tr-TR" dirty="0" smtClean="0"/>
              <a:t>Uluslararası </a:t>
            </a:r>
            <a:r>
              <a:rPr lang="tr-TR" dirty="0"/>
              <a:t>Ticaret ve Lojistik (Yüksekokul), </a:t>
            </a:r>
            <a:endParaRPr lang="tr-TR" dirty="0" smtClean="0"/>
          </a:p>
          <a:p>
            <a:r>
              <a:rPr lang="tr-TR" dirty="0" smtClean="0"/>
              <a:t>Uluslararası </a:t>
            </a:r>
            <a:r>
              <a:rPr lang="tr-TR" dirty="0"/>
              <a:t>Ticaret ve Lojistik Yönetimi (Fakülte</a:t>
            </a:r>
            <a:r>
              <a:rPr lang="tr-TR" dirty="0" smtClean="0"/>
              <a:t>),</a:t>
            </a:r>
          </a:p>
          <a:p>
            <a:r>
              <a:rPr lang="tr-TR" dirty="0" smtClean="0"/>
              <a:t>Uluslararası </a:t>
            </a:r>
            <a:r>
              <a:rPr lang="tr-TR" dirty="0"/>
              <a:t>Ticaret ve Lojistik Yönetimi (Yüksekokul</a:t>
            </a:r>
            <a:r>
              <a:rPr lang="tr-TR" dirty="0" smtClean="0"/>
              <a:t>),</a:t>
            </a:r>
          </a:p>
          <a:p>
            <a:r>
              <a:rPr lang="tr-TR" dirty="0" smtClean="0"/>
              <a:t>Yerel </a:t>
            </a:r>
            <a:r>
              <a:rPr lang="tr-TR" dirty="0"/>
              <a:t>Yönetimler, Yiyecek ve İçecek İşletmeciliği (Fakülte</a:t>
            </a:r>
            <a:r>
              <a:rPr lang="tr-TR" dirty="0" smtClean="0"/>
              <a:t>),</a:t>
            </a:r>
          </a:p>
          <a:p>
            <a:r>
              <a:rPr lang="tr-TR" dirty="0" smtClean="0"/>
              <a:t>Yiyecek </a:t>
            </a:r>
            <a:r>
              <a:rPr lang="tr-TR" dirty="0"/>
              <a:t>ve İçecek İşletmeciliği (Yüksekokul), </a:t>
            </a:r>
            <a:endParaRPr lang="tr-TR" dirty="0" smtClean="0"/>
          </a:p>
          <a:p>
            <a:r>
              <a:rPr lang="tr-TR" dirty="0" smtClean="0"/>
              <a:t>Yönetim </a:t>
            </a:r>
            <a:r>
              <a:rPr lang="tr-TR" dirty="0"/>
              <a:t>Bilimleri Programları, </a:t>
            </a:r>
            <a:endParaRPr lang="tr-TR" dirty="0" smtClean="0"/>
          </a:p>
          <a:p>
            <a:r>
              <a:rPr lang="tr-TR" dirty="0" smtClean="0"/>
              <a:t>Yönetim </a:t>
            </a:r>
            <a:r>
              <a:rPr lang="tr-TR" dirty="0"/>
              <a:t>Bilişim Sistemleri (Fakülte), </a:t>
            </a:r>
            <a:endParaRPr lang="tr-TR" dirty="0" smtClean="0"/>
          </a:p>
          <a:p>
            <a:r>
              <a:rPr lang="tr-TR" dirty="0" smtClean="0"/>
              <a:t>Yönetim </a:t>
            </a:r>
            <a:r>
              <a:rPr lang="tr-TR" dirty="0"/>
              <a:t>Bilişim Sistemleri (Yüksekokul).</a:t>
            </a:r>
          </a:p>
          <a:p>
            <a:endParaRPr lang="tr-TR" dirty="0"/>
          </a:p>
        </p:txBody>
      </p:sp>
    </p:spTree>
    <p:extLst>
      <p:ext uri="{BB962C8B-B14F-4D97-AF65-F5344CB8AC3E}">
        <p14:creationId xmlns:p14="http://schemas.microsoft.com/office/powerpoint/2010/main" xmlns="" val="407020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686800" cy="1143000"/>
          </a:xfrm>
        </p:spPr>
        <p:txBody>
          <a:bodyPr/>
          <a:lstStyle/>
          <a:p>
            <a:pPr algn="ctr"/>
            <a:r>
              <a:rPr lang="tr-TR" dirty="0" smtClean="0"/>
              <a:t>YÖK ATLASI İNCELEYELİM</a:t>
            </a:r>
            <a:endParaRPr lang="tr-TR" dirty="0"/>
          </a:p>
        </p:txBody>
      </p:sp>
      <p:sp>
        <p:nvSpPr>
          <p:cNvPr id="3" name="İçerik Yer Tutucusu 2"/>
          <p:cNvSpPr>
            <a:spLocks noGrp="1"/>
          </p:cNvSpPr>
          <p:nvPr>
            <p:ph idx="1"/>
          </p:nvPr>
        </p:nvSpPr>
        <p:spPr>
          <a:xfrm>
            <a:off x="-31976" y="2636912"/>
            <a:ext cx="9144000" cy="1540768"/>
          </a:xfrm>
          <a:solidFill>
            <a:schemeClr val="accent2">
              <a:lumMod val="60000"/>
              <a:lumOff val="40000"/>
            </a:schemeClr>
          </a:solidFill>
        </p:spPr>
        <p:txBody>
          <a:bodyPr>
            <a:normAutofit/>
          </a:bodyPr>
          <a:lstStyle/>
          <a:p>
            <a:pPr marL="36576" indent="0" algn="ctr">
              <a:buNone/>
            </a:pPr>
            <a:r>
              <a:rPr lang="tr-TR" sz="6000" b="1" spc="50" dirty="0">
                <a:ln w="0"/>
                <a:solidFill>
                  <a:schemeClr val="bg2"/>
                </a:solidFill>
                <a:effectLst>
                  <a:innerShdw blurRad="63500" dist="50800" dir="16200000">
                    <a:prstClr val="black">
                      <a:alpha val="50000"/>
                    </a:prstClr>
                  </a:innerShdw>
                </a:effectLst>
                <a:latin typeface="Arial Narrow" panose="020B0606020202030204" pitchFamily="34" charset="0"/>
                <a:hlinkClick r:id="rId2"/>
              </a:rPr>
              <a:t>https://</a:t>
            </a:r>
            <a:r>
              <a:rPr lang="tr-TR" sz="6000" b="1" spc="50" dirty="0" smtClean="0">
                <a:ln w="0"/>
                <a:solidFill>
                  <a:schemeClr val="bg2"/>
                </a:solidFill>
                <a:effectLst>
                  <a:innerShdw blurRad="63500" dist="50800" dir="16200000">
                    <a:prstClr val="black">
                      <a:alpha val="50000"/>
                    </a:prstClr>
                  </a:innerShdw>
                </a:effectLst>
                <a:latin typeface="Arial Narrow" panose="020B0606020202030204" pitchFamily="34" charset="0"/>
                <a:hlinkClick r:id="rId2"/>
              </a:rPr>
              <a:t>yokatlas.yok.gov.tr</a:t>
            </a:r>
            <a:endParaRPr lang="tr-TR" sz="6000" b="1" spc="50" dirty="0" smtClean="0">
              <a:ln w="0"/>
              <a:solidFill>
                <a:schemeClr val="bg2"/>
              </a:solidFill>
              <a:effectLst>
                <a:innerShdw blurRad="63500" dist="50800" dir="16200000">
                  <a:prstClr val="black">
                    <a:alpha val="50000"/>
                  </a:prstClr>
                </a:innerShdw>
              </a:effectLst>
              <a:latin typeface="Arial Narrow" panose="020B0606020202030204" pitchFamily="34" charset="0"/>
            </a:endParaRPr>
          </a:p>
          <a:p>
            <a:pPr marL="36576" indent="0" algn="ctr">
              <a:buNone/>
            </a:pPr>
            <a:endParaRPr lang="tr-TR" sz="6000" b="1" spc="50" dirty="0">
              <a:ln w="0"/>
              <a:solidFill>
                <a:schemeClr val="bg2"/>
              </a:solidFill>
              <a:effectLst>
                <a:innerShdw blurRad="63500" dist="50800" dir="16200000">
                  <a:prstClr val="black">
                    <a:alpha val="50000"/>
                  </a:prstClr>
                </a:innerShdw>
              </a:effectLst>
              <a:latin typeface="Arial Narrow" panose="020B0606020202030204" pitchFamily="34" charset="0"/>
            </a:endParaRPr>
          </a:p>
        </p:txBody>
      </p:sp>
    </p:spTree>
    <p:extLst>
      <p:ext uri="{BB962C8B-B14F-4D97-AF65-F5344CB8AC3E}">
        <p14:creationId xmlns:p14="http://schemas.microsoft.com/office/powerpoint/2010/main" xmlns="" val="2945885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686800" cy="490066"/>
          </a:xfrm>
        </p:spPr>
        <p:txBody>
          <a:bodyPr>
            <a:normAutofit fontScale="90000"/>
          </a:bodyPr>
          <a:lstStyle/>
          <a:p>
            <a:pPr algn="ctr"/>
            <a:r>
              <a:rPr lang="tr-TR" dirty="0" smtClean="0"/>
              <a:t>YÖK ATLASI İNCELEYELİM</a:t>
            </a:r>
            <a:endParaRPr lang="tr-TR" dirty="0"/>
          </a:p>
        </p:txBody>
      </p:sp>
      <p:sp>
        <p:nvSpPr>
          <p:cNvPr id="4" name="İçerik Yer Tutucusu 3"/>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1" y="980728"/>
            <a:ext cx="9144000" cy="5877273"/>
          </a:xfrm>
          <a:prstGeom prst="rect">
            <a:avLst/>
          </a:prstGeom>
        </p:spPr>
      </p:pic>
    </p:spTree>
    <p:extLst>
      <p:ext uri="{BB962C8B-B14F-4D97-AF65-F5344CB8AC3E}">
        <p14:creationId xmlns:p14="http://schemas.microsoft.com/office/powerpoint/2010/main" xmlns="" val="2796682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 y="0"/>
            <a:ext cx="9252521" cy="6857999"/>
          </a:xfrm>
          <a:prstGeom prst="rect">
            <a:avLst/>
          </a:prstGeom>
        </p:spPr>
      </p:pic>
    </p:spTree>
    <p:extLst>
      <p:ext uri="{BB962C8B-B14F-4D97-AF65-F5344CB8AC3E}">
        <p14:creationId xmlns:p14="http://schemas.microsoft.com/office/powerpoint/2010/main" xmlns="" val="2122774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MESLEKLER HAKKINDA BİLGİ</a:t>
            </a:r>
            <a:endParaRPr lang="tr-TR" dirty="0"/>
          </a:p>
        </p:txBody>
      </p:sp>
      <p:sp>
        <p:nvSpPr>
          <p:cNvPr id="3" name="İçerik Yer Tutucusu 2"/>
          <p:cNvSpPr>
            <a:spLocks noGrp="1"/>
          </p:cNvSpPr>
          <p:nvPr>
            <p:ph idx="1"/>
          </p:nvPr>
        </p:nvSpPr>
        <p:spPr>
          <a:xfrm>
            <a:off x="457200" y="1600200"/>
            <a:ext cx="8363272" cy="4525963"/>
          </a:xfrm>
        </p:spPr>
        <p:txBody>
          <a:bodyPr/>
          <a:lstStyle/>
          <a:p>
            <a:r>
              <a:rPr lang="tr-TR" dirty="0"/>
              <a:t>https://media.iskur.gov.tr/17252/mbk_1.pdf</a:t>
            </a:r>
          </a:p>
        </p:txBody>
      </p:sp>
      <p:pic>
        <p:nvPicPr>
          <p:cNvPr id="4" name="Resim 3"/>
          <p:cNvPicPr>
            <a:picLocks noChangeAspect="1"/>
          </p:cNvPicPr>
          <p:nvPr/>
        </p:nvPicPr>
        <p:blipFill>
          <a:blip r:embed="rId2"/>
          <a:stretch>
            <a:fillRect/>
          </a:stretch>
        </p:blipFill>
        <p:spPr>
          <a:xfrm>
            <a:off x="1835696" y="2564904"/>
            <a:ext cx="5181600" cy="2809875"/>
          </a:xfrm>
          <a:prstGeom prst="rect">
            <a:avLst/>
          </a:prstGeom>
        </p:spPr>
      </p:pic>
    </p:spTree>
    <p:extLst>
      <p:ext uri="{BB962C8B-B14F-4D97-AF65-F5344CB8AC3E}">
        <p14:creationId xmlns:p14="http://schemas.microsoft.com/office/powerpoint/2010/main" xmlns="" val="173941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6000" b="1" dirty="0"/>
              <a:t>Y</a:t>
            </a:r>
            <a:r>
              <a:rPr lang="tr-TR" sz="6000" b="1" dirty="0" smtClean="0"/>
              <a:t>anlış ders-alan seçimi</a:t>
            </a:r>
            <a:endParaRPr lang="tr-TR" sz="6000" b="1" dirty="0"/>
          </a:p>
        </p:txBody>
      </p:sp>
      <p:sp>
        <p:nvSpPr>
          <p:cNvPr id="3" name="İçerik Yer Tutucusu 2"/>
          <p:cNvSpPr>
            <a:spLocks noGrp="1"/>
          </p:cNvSpPr>
          <p:nvPr>
            <p:ph idx="1"/>
          </p:nvPr>
        </p:nvSpPr>
        <p:spPr>
          <a:xfrm>
            <a:off x="3059832" y="1417638"/>
            <a:ext cx="6084168" cy="5440362"/>
          </a:xfrm>
        </p:spPr>
        <p:style>
          <a:lnRef idx="0">
            <a:schemeClr val="accent2"/>
          </a:lnRef>
          <a:fillRef idx="3">
            <a:schemeClr val="accent2"/>
          </a:fillRef>
          <a:effectRef idx="3">
            <a:schemeClr val="accent2"/>
          </a:effectRef>
          <a:fontRef idx="minor">
            <a:schemeClr val="lt1"/>
          </a:fontRef>
        </p:style>
        <p:txBody>
          <a:bodyPr vert="horz">
            <a:noAutofit/>
          </a:bodyPr>
          <a:lstStyle/>
          <a:p>
            <a:r>
              <a:rPr lang="tr-TR" sz="2800" dirty="0">
                <a:solidFill>
                  <a:schemeClr val="bg1"/>
                </a:solidFill>
              </a:rPr>
              <a:t>Ortaöğretimde derslerimize olan motivasyonumuzu azaltır.</a:t>
            </a:r>
          </a:p>
          <a:p>
            <a:endParaRPr lang="tr-TR" sz="2800" dirty="0">
              <a:solidFill>
                <a:schemeClr val="bg1"/>
              </a:solidFill>
            </a:endParaRPr>
          </a:p>
          <a:p>
            <a:r>
              <a:rPr lang="tr-TR" sz="2800" dirty="0">
                <a:solidFill>
                  <a:schemeClr val="bg1"/>
                </a:solidFill>
              </a:rPr>
              <a:t>Motivasyonumuzun azaldığı derslerde notlarımız düşecektir.</a:t>
            </a:r>
          </a:p>
          <a:p>
            <a:endParaRPr lang="tr-TR" sz="2800" dirty="0">
              <a:solidFill>
                <a:schemeClr val="bg1"/>
              </a:solidFill>
            </a:endParaRPr>
          </a:p>
          <a:p>
            <a:r>
              <a:rPr lang="tr-TR" sz="2800" dirty="0">
                <a:solidFill>
                  <a:schemeClr val="bg1"/>
                </a:solidFill>
              </a:rPr>
              <a:t>Ortaöğretimde düşen notlarımız YGS-LYS de düşük OBP olarak karşımıza çıkacaktır.</a:t>
            </a:r>
          </a:p>
          <a:p>
            <a:endParaRPr lang="tr-TR" sz="2800" dirty="0">
              <a:solidFill>
                <a:schemeClr val="bg1"/>
              </a:solidFill>
            </a:endParaRPr>
          </a:p>
        </p:txBody>
      </p:sp>
      <p:pic>
        <p:nvPicPr>
          <p:cNvPr id="3074" name="Picture 2" descr="C:\Users\ASUS\Desktop\indi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17639"/>
            <a:ext cx="3059832" cy="5440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178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MESLEKLER HAKKINDA BİLGİ</a:t>
            </a:r>
            <a:endParaRPr lang="tr-TR" dirty="0"/>
          </a:p>
        </p:txBody>
      </p:sp>
      <p:sp>
        <p:nvSpPr>
          <p:cNvPr id="3" name="İçerik Yer Tutucusu 2"/>
          <p:cNvSpPr>
            <a:spLocks noGrp="1"/>
          </p:cNvSpPr>
          <p:nvPr>
            <p:ph idx="1"/>
          </p:nvPr>
        </p:nvSpPr>
        <p:spPr>
          <a:xfrm>
            <a:off x="0" y="1196752"/>
            <a:ext cx="9144000" cy="4525963"/>
          </a:xfrm>
        </p:spPr>
        <p:txBody>
          <a:bodyPr>
            <a:normAutofit/>
          </a:bodyPr>
          <a:lstStyle/>
          <a:p>
            <a:r>
              <a:rPr lang="tr-TR" sz="2000" dirty="0"/>
              <a:t>http://e-ogrenme.iskur.gov.tr/oyscontent/Courses/Course162/index.html</a:t>
            </a:r>
          </a:p>
        </p:txBody>
      </p:sp>
      <p:pic>
        <p:nvPicPr>
          <p:cNvPr id="6" name="Resim 5" descr="Ekran Alıntısı Aracı"/>
          <p:cNvPicPr>
            <a:picLocks noChangeAspect="1"/>
          </p:cNvPicPr>
          <p:nvPr/>
        </p:nvPicPr>
        <p:blipFill rotWithShape="1">
          <a:blip r:embed="rId2">
            <a:extLst>
              <a:ext uri="{28A0092B-C50C-407E-A947-70E740481C1C}">
                <a14:useLocalDpi xmlns:a14="http://schemas.microsoft.com/office/drawing/2010/main" xmlns="" val="0"/>
              </a:ext>
            </a:extLst>
          </a:blip>
          <a:srcRect l="10625" t="12523" r="11413" b="3705"/>
          <a:stretch/>
        </p:blipFill>
        <p:spPr>
          <a:xfrm>
            <a:off x="1007604" y="1665974"/>
            <a:ext cx="7128792" cy="4978855"/>
          </a:xfrm>
          <a:prstGeom prst="rect">
            <a:avLst/>
          </a:prstGeom>
        </p:spPr>
      </p:pic>
    </p:spTree>
    <p:extLst>
      <p:ext uri="{BB962C8B-B14F-4D97-AF65-F5344CB8AC3E}">
        <p14:creationId xmlns:p14="http://schemas.microsoft.com/office/powerpoint/2010/main" xmlns="" val="59569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686800" cy="1143000"/>
          </a:xfrm>
        </p:spPr>
        <p:txBody>
          <a:bodyPr>
            <a:normAutofit/>
          </a:bodyPr>
          <a:lstStyle/>
          <a:p>
            <a:pPr algn="ctr"/>
            <a:r>
              <a:rPr lang="tr-TR" dirty="0" smtClean="0"/>
              <a:t>ULUSAL MESLEKİ BİLGİ SİSTEMİ</a:t>
            </a:r>
            <a:endParaRPr lang="tr-TR" dirty="0"/>
          </a:p>
        </p:txBody>
      </p:sp>
      <p:sp>
        <p:nvSpPr>
          <p:cNvPr id="3" name="İçerik Yer Tutucusu 2"/>
          <p:cNvSpPr>
            <a:spLocks noGrp="1"/>
          </p:cNvSpPr>
          <p:nvPr>
            <p:ph idx="1"/>
          </p:nvPr>
        </p:nvSpPr>
        <p:spPr/>
        <p:txBody>
          <a:bodyPr/>
          <a:lstStyle/>
          <a:p>
            <a:r>
              <a:rPr lang="tr-TR" dirty="0"/>
              <a:t>http://mbs.meb.gov.tr</a:t>
            </a:r>
          </a:p>
        </p:txBody>
      </p:sp>
      <p:pic>
        <p:nvPicPr>
          <p:cNvPr id="4" name="Resim 3"/>
          <p:cNvPicPr>
            <a:picLocks noChangeAspect="1"/>
          </p:cNvPicPr>
          <p:nvPr/>
        </p:nvPicPr>
        <p:blipFill>
          <a:blip r:embed="rId2"/>
          <a:stretch>
            <a:fillRect/>
          </a:stretch>
        </p:blipFill>
        <p:spPr>
          <a:xfrm>
            <a:off x="0" y="2420888"/>
            <a:ext cx="9144000" cy="4437112"/>
          </a:xfrm>
          <a:prstGeom prst="rect">
            <a:avLst/>
          </a:prstGeom>
        </p:spPr>
      </p:pic>
    </p:spTree>
    <p:extLst>
      <p:ext uri="{BB962C8B-B14F-4D97-AF65-F5344CB8AC3E}">
        <p14:creationId xmlns:p14="http://schemas.microsoft.com/office/powerpoint/2010/main" xmlns="" val="272884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30622"/>
            <a:ext cx="7467600" cy="706090"/>
          </a:xfrm>
        </p:spPr>
        <p:txBody>
          <a:bodyPr>
            <a:normAutofit fontScale="90000"/>
          </a:bodyPr>
          <a:lstStyle/>
          <a:p>
            <a:pPr algn="ctr"/>
            <a:r>
              <a:rPr lang="tr-TR" dirty="0" smtClean="0"/>
              <a:t>GOOGLE YAZ</a:t>
            </a:r>
            <a:endParaRPr lang="tr-TR" dirty="0"/>
          </a:p>
        </p:txBody>
      </p:sp>
      <p:pic>
        <p:nvPicPr>
          <p:cNvPr id="4" name="İçerik Yer Tutucusu 3"/>
          <p:cNvPicPr>
            <a:picLocks noGrp="1" noChangeAspect="1"/>
          </p:cNvPicPr>
          <p:nvPr>
            <p:ph idx="1"/>
          </p:nvPr>
        </p:nvPicPr>
        <p:blipFill>
          <a:blip r:embed="rId2"/>
          <a:stretch>
            <a:fillRect/>
          </a:stretch>
        </p:blipFill>
        <p:spPr>
          <a:xfrm>
            <a:off x="0" y="836712"/>
            <a:ext cx="9143999" cy="6021288"/>
          </a:xfrm>
          <a:prstGeom prst="rect">
            <a:avLst/>
          </a:prstGeom>
        </p:spPr>
      </p:pic>
    </p:spTree>
    <p:extLst>
      <p:ext uri="{BB962C8B-B14F-4D97-AF65-F5344CB8AC3E}">
        <p14:creationId xmlns:p14="http://schemas.microsoft.com/office/powerpoint/2010/main" xmlns="" val="249255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628800"/>
            <a:ext cx="8686800" cy="3547864"/>
          </a:xfrm>
        </p:spPr>
        <p:txBody>
          <a:bodyPr>
            <a:normAutofit fontScale="90000"/>
          </a:bodyPr>
          <a:lstStyle/>
          <a:p>
            <a:pPr algn="ctr"/>
            <a:r>
              <a:rPr lang="tr-TR" sz="8000" b="1" dirty="0" smtClean="0"/>
              <a:t>BAŞARILI ve MUTLU BİR SEÇİM </a:t>
            </a:r>
            <a:r>
              <a:rPr lang="tr-TR" sz="8000" b="1" dirty="0"/>
              <a:t>YAPMANIZ </a:t>
            </a:r>
            <a:r>
              <a:rPr lang="tr-TR" sz="8000" b="1" dirty="0" smtClean="0"/>
              <a:t>DİLEĞİYLE….</a:t>
            </a:r>
            <a:r>
              <a:rPr lang="tr-TR" sz="6000" b="1" dirty="0" smtClean="0"/>
              <a:t/>
            </a:r>
            <a:br>
              <a:rPr lang="tr-TR" sz="6000" b="1" dirty="0" smtClean="0"/>
            </a:br>
            <a:endParaRPr lang="tr-TR" sz="2000" b="1" dirty="0"/>
          </a:p>
        </p:txBody>
      </p:sp>
    </p:spTree>
    <p:extLst>
      <p:ext uri="{BB962C8B-B14F-4D97-AF65-F5344CB8AC3E}">
        <p14:creationId xmlns:p14="http://schemas.microsoft.com/office/powerpoint/2010/main" xmlns="" val="124753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9912" y="1021862"/>
            <a:ext cx="5342856" cy="583613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a:solidFill>
                  <a:schemeClr val="bg1"/>
                </a:solidFill>
              </a:rPr>
              <a:t>Yanlış meslek seçmemize yol açar. </a:t>
            </a:r>
          </a:p>
          <a:p>
            <a:pPr marL="36576" indent="0">
              <a:buNone/>
            </a:pPr>
            <a:r>
              <a:rPr lang="tr-TR" sz="2800" dirty="0">
                <a:solidFill>
                  <a:schemeClr val="bg1"/>
                </a:solidFill>
              </a:rPr>
              <a:t>Yanlış meslek seçimi ise uzun yıllar boyunca </a:t>
            </a:r>
            <a:r>
              <a:rPr lang="tr-TR" sz="2800" dirty="0" smtClean="0">
                <a:solidFill>
                  <a:schemeClr val="bg1"/>
                </a:solidFill>
              </a:rPr>
              <a:t>sevmediğimiz, </a:t>
            </a:r>
            <a:r>
              <a:rPr lang="tr-TR" sz="2800" dirty="0">
                <a:solidFill>
                  <a:schemeClr val="bg1"/>
                </a:solidFill>
              </a:rPr>
              <a:t>ilgimizin ve yeteneğimizin olmadığı bir mesleği yapmak zorunda bırakır.</a:t>
            </a:r>
          </a:p>
          <a:p>
            <a:pPr marL="36576" indent="0">
              <a:buNone/>
            </a:pPr>
            <a:r>
              <a:rPr lang="tr-TR" sz="2800" dirty="0" smtClean="0">
                <a:solidFill>
                  <a:schemeClr val="bg1"/>
                </a:solidFill>
              </a:rPr>
              <a:t>İlgimizin, </a:t>
            </a:r>
            <a:r>
              <a:rPr lang="tr-TR" sz="2800" dirty="0">
                <a:solidFill>
                  <a:schemeClr val="bg1"/>
                </a:solidFill>
              </a:rPr>
              <a:t>yeteneğimizin doğrultusunda seçmediğimiz bir meslek ise iş hayatında bizi mutsuz edecektir.  </a:t>
            </a:r>
          </a:p>
        </p:txBody>
      </p:sp>
      <p:pic>
        <p:nvPicPr>
          <p:cNvPr id="4098" name="Picture 2" descr="C:\Users\ASUS\Desktop\imag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12090"/>
            <a:ext cx="3779912" cy="36832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ASUS\Desktop\images (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653135"/>
            <a:ext cx="3779912" cy="220486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1"/>
          <p:cNvSpPr txBox="1">
            <a:spLocks/>
          </p:cNvSpPr>
          <p:nvPr/>
        </p:nvSpPr>
        <p:spPr>
          <a:xfrm>
            <a:off x="827584" y="-88680"/>
            <a:ext cx="7467600" cy="1143000"/>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tr-TR" sz="6000" b="1" dirty="0" smtClean="0"/>
              <a:t>Yanlış ders-alan seçimi</a:t>
            </a:r>
            <a:endParaRPr lang="tr-TR" sz="6000" b="1" dirty="0"/>
          </a:p>
        </p:txBody>
      </p:sp>
    </p:spTree>
    <p:extLst>
      <p:ext uri="{BB962C8B-B14F-4D97-AF65-F5344CB8AC3E}">
        <p14:creationId xmlns:p14="http://schemas.microsoft.com/office/powerpoint/2010/main" xmlns="" val="48375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68003" y="1380014"/>
            <a:ext cx="5067672" cy="5403966"/>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a:solidFill>
                  <a:schemeClr val="bg1"/>
                </a:solidFill>
              </a:rPr>
              <a:t>Aile baskısı, yanlış seçim yapılmasına neden olabilir. Geleneksel , güncel olmayan yanlış bilgilerle aile üyeleri , öğrenciyi yanlış yönlendirebilmektedirler.</a:t>
            </a:r>
          </a:p>
          <a:p>
            <a:pPr marL="36576" indent="0">
              <a:buNone/>
            </a:pPr>
            <a:r>
              <a:rPr lang="tr-TR" sz="2800" dirty="0" smtClean="0">
                <a:solidFill>
                  <a:schemeClr val="bg1"/>
                </a:solidFill>
              </a:rPr>
              <a:t>Çevre </a:t>
            </a:r>
            <a:r>
              <a:rPr lang="tr-TR" sz="2800" dirty="0">
                <a:solidFill>
                  <a:schemeClr val="bg1"/>
                </a:solidFill>
              </a:rPr>
              <a:t>baskısı , yanlış seçim yapılmasına neden olabilir. Sadece arkadaşlarıyla aynı sınıfta okumak için hiç araştırmadığı alana giden öğrencilerimiz bulunmaktadır. </a:t>
            </a:r>
          </a:p>
          <a:p>
            <a:pPr marL="36576" indent="0">
              <a:buNone/>
            </a:pPr>
            <a:endParaRPr lang="tr-TR" sz="2800" dirty="0">
              <a:solidFill>
                <a:schemeClr val="bg1"/>
              </a:solidFill>
            </a:endParaRPr>
          </a:p>
        </p:txBody>
      </p:sp>
      <p:pic>
        <p:nvPicPr>
          <p:cNvPr id="5122" name="Picture 2" descr="C:\Users\ASUS\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4081997"/>
            <a:ext cx="3852936" cy="271378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ASUS\Desktop\images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380013"/>
            <a:ext cx="3852936"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1"/>
          <p:cNvSpPr>
            <a:spLocks noGrp="1"/>
          </p:cNvSpPr>
          <p:nvPr>
            <p:ph type="title"/>
          </p:nvPr>
        </p:nvSpPr>
        <p:spPr>
          <a:xfrm>
            <a:off x="755576" y="127317"/>
            <a:ext cx="7467600" cy="1143000"/>
          </a:xfrm>
        </p:spPr>
        <p:txBody>
          <a:bodyPr>
            <a:noAutofit/>
          </a:bodyPr>
          <a:lstStyle/>
          <a:p>
            <a:pPr algn="ctr"/>
            <a:r>
              <a:rPr lang="tr-TR" sz="6000" b="1" dirty="0"/>
              <a:t>Y</a:t>
            </a:r>
            <a:r>
              <a:rPr lang="tr-TR" sz="6000" b="1" dirty="0" smtClean="0"/>
              <a:t>anlış ders-alan seçimi</a:t>
            </a:r>
            <a:endParaRPr lang="tr-TR" sz="6000" b="1" dirty="0"/>
          </a:p>
        </p:txBody>
      </p:sp>
    </p:spTree>
    <p:extLst>
      <p:ext uri="{BB962C8B-B14F-4D97-AF65-F5344CB8AC3E}">
        <p14:creationId xmlns:p14="http://schemas.microsoft.com/office/powerpoint/2010/main" xmlns="" val="1486732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6000" b="1" dirty="0" smtClean="0"/>
              <a:t>Neden yanlış seçim?</a:t>
            </a:r>
            <a:endParaRPr lang="tr-TR" sz="6000" b="1" dirty="0"/>
          </a:p>
        </p:txBody>
      </p:sp>
      <p:sp>
        <p:nvSpPr>
          <p:cNvPr id="3" name="İçerik Yer Tutucusu 2"/>
          <p:cNvSpPr>
            <a:spLocks noGrp="1"/>
          </p:cNvSpPr>
          <p:nvPr>
            <p:ph idx="1"/>
          </p:nvPr>
        </p:nvSpPr>
        <p:spPr>
          <a:xfrm>
            <a:off x="3908424" y="1556792"/>
            <a:ext cx="5083175" cy="511256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a:solidFill>
                  <a:schemeClr val="bg1"/>
                </a:solidFill>
              </a:rPr>
              <a:t>Popüler bir meslek sahibi olmak için ,öğrenciler yanlış seçimlerde bulunabiliyorlar. Popüler olan bir mesleğin bizi mutlu etme garantisi yoktur.</a:t>
            </a:r>
          </a:p>
          <a:p>
            <a:pPr marL="36576" indent="0">
              <a:buNone/>
            </a:pPr>
            <a:r>
              <a:rPr lang="tr-TR" sz="2800" dirty="0">
                <a:solidFill>
                  <a:schemeClr val="bg1"/>
                </a:solidFill>
              </a:rPr>
              <a:t>Yanlış bilgi veya bilgisizlik , yanlış seçim yapmaya neden olabilir. Ders , alan seçimlerinde Okul Rehberlik Servisinden yardım alınmalıdır. </a:t>
            </a:r>
          </a:p>
          <a:p>
            <a:pPr marL="36576" indent="0">
              <a:buNone/>
            </a:pPr>
            <a:endParaRPr lang="tr-TR" sz="2800" dirty="0">
              <a:solidFill>
                <a:schemeClr val="bg1"/>
              </a:solidFill>
            </a:endParaRPr>
          </a:p>
          <a:p>
            <a:pPr marL="36576" indent="0">
              <a:buNone/>
            </a:pPr>
            <a:endParaRPr lang="tr-TR" sz="2800" dirty="0">
              <a:solidFill>
                <a:schemeClr val="bg1"/>
              </a:solidFill>
            </a:endParaRPr>
          </a:p>
        </p:txBody>
      </p:sp>
      <p:pic>
        <p:nvPicPr>
          <p:cNvPr id="6146" name="Picture 2" descr="C:\Users\ASUS\Desktop\indi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35" y="1556792"/>
            <a:ext cx="3754963" cy="248781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ASUS\Desktop\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35" y="4125010"/>
            <a:ext cx="3754963" cy="2636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536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450"/>
            <a:ext cx="8534400" cy="1143000"/>
          </a:xfrm>
        </p:spPr>
        <p:txBody>
          <a:bodyPr>
            <a:noAutofit/>
          </a:bodyPr>
          <a:lstStyle/>
          <a:p>
            <a:pPr algn="ctr"/>
            <a:r>
              <a:rPr lang="tr-TR" sz="5400" b="1" dirty="0" smtClean="0"/>
              <a:t>İyi bir seçim nasıl olmalıdır?</a:t>
            </a:r>
            <a:endParaRPr lang="tr-TR" sz="5400" b="1" dirty="0"/>
          </a:p>
        </p:txBody>
      </p:sp>
      <p:sp>
        <p:nvSpPr>
          <p:cNvPr id="3" name="İçerik Yer Tutucusu 2"/>
          <p:cNvSpPr>
            <a:spLocks noGrp="1"/>
          </p:cNvSpPr>
          <p:nvPr>
            <p:ph idx="1"/>
          </p:nvPr>
        </p:nvSpPr>
        <p:spPr>
          <a:xfrm>
            <a:off x="3649856" y="1052736"/>
            <a:ext cx="5494144" cy="5805264"/>
          </a:xfrm>
        </p:spPr>
        <p:style>
          <a:lnRef idx="0">
            <a:schemeClr val="accent2"/>
          </a:lnRef>
          <a:fillRef idx="3">
            <a:schemeClr val="accent2"/>
          </a:fillRef>
          <a:effectRef idx="3">
            <a:schemeClr val="accent2"/>
          </a:effectRef>
          <a:fontRef idx="minor">
            <a:schemeClr val="lt1"/>
          </a:fontRef>
        </p:style>
        <p:txBody>
          <a:bodyPr>
            <a:noAutofit/>
          </a:bodyPr>
          <a:lstStyle/>
          <a:p>
            <a:pPr marL="36576" indent="0">
              <a:buNone/>
            </a:pPr>
            <a:r>
              <a:rPr lang="tr-TR" sz="2800" dirty="0" smtClean="0">
                <a:solidFill>
                  <a:schemeClr val="bg1"/>
                </a:solidFill>
              </a:rPr>
              <a:t>DERSLERİ-ALANLARI İYİ TANI</a:t>
            </a:r>
          </a:p>
          <a:p>
            <a:pPr marL="0" indent="0">
              <a:buNone/>
            </a:pPr>
            <a:r>
              <a:rPr lang="tr-TR" sz="2800" dirty="0" smtClean="0">
                <a:solidFill>
                  <a:schemeClr val="bg1"/>
                </a:solidFill>
              </a:rPr>
              <a:t>Alanlar iyi bir şekilde araştırılmalı. Alanlarda , hangi derslerin bulunduğu incelenmelidir. Alan içerisinde ne gibi staj imkanları , alan bitiminde ne gibi iş imkanları olduğu araştırılmalıdır. </a:t>
            </a:r>
          </a:p>
          <a:p>
            <a:pPr marL="0" indent="0">
              <a:buNone/>
            </a:pPr>
            <a:r>
              <a:rPr lang="tr-TR" sz="2800" dirty="0" smtClean="0">
                <a:solidFill>
                  <a:schemeClr val="bg1"/>
                </a:solidFill>
              </a:rPr>
              <a:t>TYT-AYT de hangi bölümler tercih edilebilir, hangi meslekler için hangi bölüm seçilmelidir ve hangi bölümlere varsa sınavsız geçilebilir ?</a:t>
            </a:r>
            <a:endParaRPr lang="tr-TR" sz="2800" dirty="0">
              <a:solidFill>
                <a:schemeClr val="bg1"/>
              </a:solidFill>
            </a:endParaRPr>
          </a:p>
          <a:p>
            <a:endParaRPr lang="tr-TR" sz="2800" dirty="0">
              <a:solidFill>
                <a:schemeClr val="bg1"/>
              </a:solidFill>
            </a:endParaRPr>
          </a:p>
        </p:txBody>
      </p:sp>
      <p:pic>
        <p:nvPicPr>
          <p:cNvPr id="7170" name="Picture 2" descr="C:\Users\ASUS\Deskto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84" y="1052736"/>
            <a:ext cx="354235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ASUS\Desktop\images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00" y="3356992"/>
            <a:ext cx="3545335" cy="3501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0505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306" y="51595"/>
            <a:ext cx="8924294" cy="850106"/>
          </a:xfrm>
        </p:spPr>
        <p:txBody>
          <a:bodyPr>
            <a:noAutofit/>
          </a:bodyPr>
          <a:lstStyle/>
          <a:p>
            <a:pPr algn="ctr"/>
            <a:r>
              <a:rPr lang="tr-TR" sz="5400" b="1" dirty="0"/>
              <a:t>İyi bir seçim nasıl olmalıdır?</a:t>
            </a:r>
          </a:p>
        </p:txBody>
      </p:sp>
      <p:sp>
        <p:nvSpPr>
          <p:cNvPr id="3" name="İçerik Yer Tutucusu 2"/>
          <p:cNvSpPr>
            <a:spLocks noGrp="1"/>
          </p:cNvSpPr>
          <p:nvPr>
            <p:ph idx="1"/>
          </p:nvPr>
        </p:nvSpPr>
        <p:spPr>
          <a:xfrm>
            <a:off x="2788306" y="1556792"/>
            <a:ext cx="6355694" cy="511256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smtClean="0">
                <a:solidFill>
                  <a:schemeClr val="bg1"/>
                </a:solidFill>
              </a:rPr>
              <a:t>KENDİNİ </a:t>
            </a:r>
            <a:r>
              <a:rPr lang="tr-TR" sz="2800" dirty="0">
                <a:solidFill>
                  <a:schemeClr val="bg1"/>
                </a:solidFill>
              </a:rPr>
              <a:t>TANI</a:t>
            </a:r>
          </a:p>
          <a:p>
            <a:pPr marL="36576" indent="0">
              <a:buNone/>
            </a:pPr>
            <a:r>
              <a:rPr lang="tr-TR" sz="2800" dirty="0">
                <a:solidFill>
                  <a:schemeClr val="bg1"/>
                </a:solidFill>
              </a:rPr>
              <a:t>İlgilerimizin , yeteneğimizin farkında olmalıyız. Bu doğrultuda seçim yapmalıyız. İlgi ve </a:t>
            </a:r>
            <a:r>
              <a:rPr lang="tr-TR" sz="2800" dirty="0" smtClean="0">
                <a:solidFill>
                  <a:schemeClr val="bg1"/>
                </a:solidFill>
              </a:rPr>
              <a:t>yeteneklerimizle, </a:t>
            </a:r>
            <a:r>
              <a:rPr lang="tr-TR" sz="2800" dirty="0">
                <a:solidFill>
                  <a:schemeClr val="bg1"/>
                </a:solidFill>
              </a:rPr>
              <a:t>seçmek istediğimiz alanın ne kadar örtüştüğünü iyi analiz etmemiz gerekir. İlgi ve yeteneklerimizin farkında değilsek bu konuda Rehberlik Servisinden (Okul Psikolojik Danışmanından) yardım almalıyız. </a:t>
            </a:r>
          </a:p>
        </p:txBody>
      </p:sp>
      <p:pic>
        <p:nvPicPr>
          <p:cNvPr id="8194" name="Picture 2" descr="C:\Users\ASUS\Desktop\indir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306" y="2669406"/>
            <a:ext cx="2721000" cy="28873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0328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4981" y="116632"/>
            <a:ext cx="8534400" cy="1143000"/>
          </a:xfrm>
        </p:spPr>
        <p:txBody>
          <a:bodyPr>
            <a:noAutofit/>
          </a:bodyPr>
          <a:lstStyle/>
          <a:p>
            <a:pPr algn="ctr"/>
            <a:r>
              <a:rPr lang="tr-TR" sz="5400" b="1" dirty="0"/>
              <a:t>İyi bir seçim nasıl olmalıdır?</a:t>
            </a:r>
          </a:p>
        </p:txBody>
      </p:sp>
      <p:sp>
        <p:nvSpPr>
          <p:cNvPr id="3" name="İçerik Yer Tutucusu 2"/>
          <p:cNvSpPr>
            <a:spLocks noGrp="1"/>
          </p:cNvSpPr>
          <p:nvPr>
            <p:ph idx="1"/>
          </p:nvPr>
        </p:nvSpPr>
        <p:spPr>
          <a:xfrm>
            <a:off x="3203848" y="1556792"/>
            <a:ext cx="5940152" cy="5301208"/>
          </a:xfrm>
        </p:spPr>
        <p:style>
          <a:lnRef idx="0">
            <a:schemeClr val="accent2"/>
          </a:lnRef>
          <a:fillRef idx="3">
            <a:schemeClr val="accent2"/>
          </a:fillRef>
          <a:effectRef idx="3">
            <a:schemeClr val="accent2"/>
          </a:effectRef>
          <a:fontRef idx="minor">
            <a:schemeClr val="lt1"/>
          </a:fontRef>
        </p:style>
        <p:txBody>
          <a:bodyPr vert="horz">
            <a:noAutofit/>
          </a:bodyPr>
          <a:lstStyle/>
          <a:p>
            <a:pPr marL="36576" indent="0">
              <a:buNone/>
            </a:pPr>
            <a:r>
              <a:rPr lang="tr-TR" sz="2800" dirty="0" smtClean="0">
                <a:solidFill>
                  <a:schemeClr val="bg1"/>
                </a:solidFill>
              </a:rPr>
              <a:t>HEDEFLEDİĞİN </a:t>
            </a:r>
            <a:r>
              <a:rPr lang="tr-TR" sz="2800" dirty="0">
                <a:solidFill>
                  <a:schemeClr val="bg1"/>
                </a:solidFill>
              </a:rPr>
              <a:t>MESLEĞİ ARAŞTIR</a:t>
            </a:r>
          </a:p>
          <a:p>
            <a:pPr marL="36576" indent="0">
              <a:buNone/>
            </a:pPr>
            <a:r>
              <a:rPr lang="tr-TR" sz="2800" dirty="0">
                <a:solidFill>
                  <a:schemeClr val="bg1"/>
                </a:solidFill>
              </a:rPr>
              <a:t>Hedeflediğimiz mesleğin şartlarını en iyi o mesleği yapan insanlardan öğrenebiliriz. Günümüzde artık istediğimiz meslek sahibine ulaşmak kolay. Mesleğin şartlarını öğrendikten sonra , bizi o mesleğe götürecek alanı-ders seçimini daha etkili yapabiliriz. </a:t>
            </a:r>
          </a:p>
          <a:p>
            <a:pPr marL="36576" indent="0">
              <a:buNone/>
            </a:pPr>
            <a:endParaRPr lang="tr-TR" sz="2800" dirty="0">
              <a:solidFill>
                <a:schemeClr val="bg1"/>
              </a:solidFill>
            </a:endParaRPr>
          </a:p>
        </p:txBody>
      </p:sp>
      <p:pic>
        <p:nvPicPr>
          <p:cNvPr id="9218" name="Picture 2" descr="C:\Users\ASUS\Desktop\images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649943"/>
            <a:ext cx="3168352" cy="31149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072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Override1.xml><?xml version="1.0" encoding="utf-8"?>
<a:themeOverride xmlns:a="http://schemas.openxmlformats.org/drawingml/2006/main">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801</TotalTime>
  <Words>2139</Words>
  <Application>Microsoft Office PowerPoint</Application>
  <PresentationFormat>Ekran Gösterisi (4:3)</PresentationFormat>
  <Paragraphs>401</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Teknik</vt:lpstr>
      <vt:lpstr>DERS-ALAN SEÇİMİ  Rehberlik Servisi </vt:lpstr>
      <vt:lpstr>KARİYER PLANLAMASI</vt:lpstr>
      <vt:lpstr>Yanlış ders-alan seçimi</vt:lpstr>
      <vt:lpstr>Slayt 4</vt:lpstr>
      <vt:lpstr>Yanlış ders-alan seçimi</vt:lpstr>
      <vt:lpstr>Neden yanlış seçim?</vt:lpstr>
      <vt:lpstr>İyi bir seçim nasıl olmalıdır?</vt:lpstr>
      <vt:lpstr>İyi bir seçim nasıl olmalıdır?</vt:lpstr>
      <vt:lpstr>İyi bir seçim nasıl olmalıdır?</vt:lpstr>
      <vt:lpstr>İyi bir seçim nasıl olmalıdır?</vt:lpstr>
      <vt:lpstr>Anadolu liselerinde ders seçimi</vt:lpstr>
      <vt:lpstr>Anadolu liselerinde ders seçimi</vt:lpstr>
      <vt:lpstr>ALAN SEÇİMİ</vt:lpstr>
      <vt:lpstr>SAYISAL ALAN</vt:lpstr>
      <vt:lpstr>SAYISAL ALAN</vt:lpstr>
      <vt:lpstr>SAYISAL ALAN</vt:lpstr>
      <vt:lpstr>SAYISAL ALAN</vt:lpstr>
      <vt:lpstr>SAYISAL ALAN</vt:lpstr>
      <vt:lpstr>SÖZEL ALAN</vt:lpstr>
      <vt:lpstr>SÖZEL ALAN</vt:lpstr>
      <vt:lpstr>EŞİT AĞIRLIK ALANI</vt:lpstr>
      <vt:lpstr>EŞİT AĞIRLIK ALANI</vt:lpstr>
      <vt:lpstr>EŞİT AĞIRLIK ALANI</vt:lpstr>
      <vt:lpstr>EŞİT AĞIRLIK ALANI</vt:lpstr>
      <vt:lpstr>EŞİT AĞIRLIK ALANI</vt:lpstr>
      <vt:lpstr>YÖK ATLASI İNCELEYELİM</vt:lpstr>
      <vt:lpstr>YÖK ATLASI İNCELEYELİM</vt:lpstr>
      <vt:lpstr>Slayt 28</vt:lpstr>
      <vt:lpstr>MESLEKLER HAKKINDA BİLGİ</vt:lpstr>
      <vt:lpstr>MESLEKLER HAKKINDA BİLGİ</vt:lpstr>
      <vt:lpstr>ULUSAL MESLEKİ BİLGİ SİSTEMİ</vt:lpstr>
      <vt:lpstr>GOOGLE YAZ</vt:lpstr>
      <vt:lpstr>BAŞARILI ve MUTLU BİR SEÇİM YAPMANIZ DİLEĞİYLE….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ERTAŞ</dc:creator>
  <cp:lastModifiedBy>bollukogr</cp:lastModifiedBy>
  <cp:revision>69</cp:revision>
  <dcterms:created xsi:type="dcterms:W3CDTF">2015-05-06T07:45:46Z</dcterms:created>
  <dcterms:modified xsi:type="dcterms:W3CDTF">2021-02-04T11:21:22Z</dcterms:modified>
</cp:coreProperties>
</file>