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54" r:id="rId4"/>
    <p:sldMasterId id="2147483655" r:id="rId5"/>
    <p:sldMasterId id="2147483656" r:id="rId6"/>
    <p:sldMasterId id="2147483657" r:id="rId7"/>
    <p:sldMasterId id="2147483658" r:id="rId8"/>
  </p:sldMasterIdLst>
  <p:notesMasterIdLst>
    <p:notesMasterId r:id="rId72"/>
  </p:notesMasterIdLst>
  <p:handoutMasterIdLst>
    <p:handoutMasterId r:id="rId73"/>
  </p:handoutMasterIdLst>
  <p:sldIdLst>
    <p:sldId id="268" r:id="rId9"/>
    <p:sldId id="303" r:id="rId10"/>
    <p:sldId id="288" r:id="rId11"/>
    <p:sldId id="289" r:id="rId12"/>
    <p:sldId id="318" r:id="rId13"/>
    <p:sldId id="290" r:id="rId14"/>
    <p:sldId id="319" r:id="rId15"/>
    <p:sldId id="305" r:id="rId16"/>
    <p:sldId id="291" r:id="rId17"/>
    <p:sldId id="306" r:id="rId18"/>
    <p:sldId id="292" r:id="rId19"/>
    <p:sldId id="314" r:id="rId20"/>
    <p:sldId id="293" r:id="rId21"/>
    <p:sldId id="309" r:id="rId22"/>
    <p:sldId id="294" r:id="rId23"/>
    <p:sldId id="295" r:id="rId24"/>
    <p:sldId id="308" r:id="rId25"/>
    <p:sldId id="296" r:id="rId26"/>
    <p:sldId id="298" r:id="rId27"/>
    <p:sldId id="297" r:id="rId28"/>
    <p:sldId id="326" r:id="rId29"/>
    <p:sldId id="333" r:id="rId30"/>
    <p:sldId id="332" r:id="rId31"/>
    <p:sldId id="283" r:id="rId32"/>
    <p:sldId id="335" r:id="rId33"/>
    <p:sldId id="267" r:id="rId34"/>
    <p:sldId id="334" r:id="rId35"/>
    <p:sldId id="266" r:id="rId36"/>
    <p:sldId id="336" r:id="rId37"/>
    <p:sldId id="337" r:id="rId38"/>
    <p:sldId id="257" r:id="rId39"/>
    <p:sldId id="341" r:id="rId40"/>
    <p:sldId id="340" r:id="rId41"/>
    <p:sldId id="281" r:id="rId42"/>
    <p:sldId id="262" r:id="rId43"/>
    <p:sldId id="263" r:id="rId44"/>
    <p:sldId id="343" r:id="rId45"/>
    <p:sldId id="338" r:id="rId46"/>
    <p:sldId id="272" r:id="rId47"/>
    <p:sldId id="276" r:id="rId48"/>
    <p:sldId id="356" r:id="rId49"/>
    <p:sldId id="342" r:id="rId50"/>
    <p:sldId id="352" r:id="rId51"/>
    <p:sldId id="344" r:id="rId52"/>
    <p:sldId id="286" r:id="rId53"/>
    <p:sldId id="346" r:id="rId54"/>
    <p:sldId id="345" r:id="rId55"/>
    <p:sldId id="347" r:id="rId56"/>
    <p:sldId id="273" r:id="rId57"/>
    <p:sldId id="259" r:id="rId58"/>
    <p:sldId id="350" r:id="rId59"/>
    <p:sldId id="271" r:id="rId60"/>
    <p:sldId id="353" r:id="rId61"/>
    <p:sldId id="260" r:id="rId62"/>
    <p:sldId id="349" r:id="rId63"/>
    <p:sldId id="354" r:id="rId64"/>
    <p:sldId id="279" r:id="rId65"/>
    <p:sldId id="311" r:id="rId66"/>
    <p:sldId id="285" r:id="rId67"/>
    <p:sldId id="280" r:id="rId68"/>
    <p:sldId id="275" r:id="rId69"/>
    <p:sldId id="274" r:id="rId70"/>
    <p:sldId id="278" r:id="rId71"/>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3EFF5"/>
    <a:srgbClr val="5473F6"/>
    <a:srgbClr val="7C94F8"/>
    <a:srgbClr val="071F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16" autoAdjust="0"/>
    <p:restoredTop sz="99831" autoAdjust="0"/>
  </p:normalViewPr>
  <p:slideViewPr>
    <p:cSldViewPr>
      <p:cViewPr varScale="1">
        <p:scale>
          <a:sx n="55" d="100"/>
          <a:sy n="55" d="100"/>
        </p:scale>
        <p:origin x="-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7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xmlns="" id="{A64AD916-D62B-46A9-97A8-DB36A1F604B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140291" name="Rectangle 3">
            <a:extLst>
              <a:ext uri="{FF2B5EF4-FFF2-40B4-BE49-F238E27FC236}">
                <a16:creationId xmlns:a16="http://schemas.microsoft.com/office/drawing/2014/main" xmlns="" id="{9D73FF20-D4D0-4D39-BB09-BBD271E1180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140292" name="Rectangle 4">
            <a:extLst>
              <a:ext uri="{FF2B5EF4-FFF2-40B4-BE49-F238E27FC236}">
                <a16:creationId xmlns:a16="http://schemas.microsoft.com/office/drawing/2014/main" xmlns="" id="{30E43E5C-5E75-44C1-94BA-F43074C9B500}"/>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140293" name="Rectangle 5">
            <a:extLst>
              <a:ext uri="{FF2B5EF4-FFF2-40B4-BE49-F238E27FC236}">
                <a16:creationId xmlns:a16="http://schemas.microsoft.com/office/drawing/2014/main" xmlns="" id="{066E7036-9E14-4C79-B1F5-B1A32C50330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E1F263B-2344-442F-95EB-94462BB59BD8}" type="slidenum">
              <a:rPr lang="tr-TR" altLang="tr-T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11BEC4D6-EA29-43F0-9033-4D6850075F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16387" name="Rectangle 3">
            <a:extLst>
              <a:ext uri="{FF2B5EF4-FFF2-40B4-BE49-F238E27FC236}">
                <a16:creationId xmlns:a16="http://schemas.microsoft.com/office/drawing/2014/main" xmlns="" id="{6705E051-B195-4DD3-8874-AA0627CF3A2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a:extLst>
              <a:ext uri="{FF2B5EF4-FFF2-40B4-BE49-F238E27FC236}">
                <a16:creationId xmlns:a16="http://schemas.microsoft.com/office/drawing/2014/main" xmlns="" id="{D96BFF3C-DB82-4249-A007-6BEBC35D0C8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16390" name="Rectangle 6">
            <a:extLst>
              <a:ext uri="{FF2B5EF4-FFF2-40B4-BE49-F238E27FC236}">
                <a16:creationId xmlns:a16="http://schemas.microsoft.com/office/drawing/2014/main" xmlns="" id="{0D35CCC2-BF5E-4CC2-B064-83BF8E8DB2F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16391" name="Rectangle 7">
            <a:extLst>
              <a:ext uri="{FF2B5EF4-FFF2-40B4-BE49-F238E27FC236}">
                <a16:creationId xmlns:a16="http://schemas.microsoft.com/office/drawing/2014/main" xmlns="" id="{E3ED2681-60ED-4D4F-8690-B5E01683B73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C37660F-3F34-4B41-8777-47D455C83EBE}"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CF67A09-D58A-43F4-B150-DDCAD51110A7}" type="slidenum">
              <a:rPr lang="tr-TR" altLang="tr-TR"/>
              <a:pPr/>
              <a:t>1</a:t>
            </a:fld>
            <a:endParaRPr lang="tr-TR" altLang="tr-T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4CC7967-AE6C-4EC4-83E3-E169140DCB3C}" type="slidenum">
              <a:rPr lang="tr-TR" altLang="tr-TR"/>
              <a:pPr/>
              <a:t>18</a:t>
            </a:fld>
            <a:endParaRPr lang="tr-TR" altLang="tr-T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5A1B2F3-E2F9-4B81-B1F4-234DA9616B8F}" type="slidenum">
              <a:rPr lang="tr-TR" altLang="tr-TR"/>
              <a:pPr/>
              <a:t>19</a:t>
            </a:fld>
            <a:endParaRPr lang="tr-TR" altLang="tr-T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91387A0-426E-41AD-BA0C-CAA8DF11290B}" type="slidenum">
              <a:rPr lang="tr-TR" altLang="tr-TR"/>
              <a:pPr/>
              <a:t>20</a:t>
            </a:fld>
            <a:endParaRPr lang="tr-TR" altLang="tr-T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AF0950F-5640-40A7-8DF1-3F9D2DAAE7F1}" type="slidenum">
              <a:rPr lang="tr-TR" altLang="tr-TR"/>
              <a:pPr/>
              <a:t>23</a:t>
            </a:fld>
            <a:endParaRPr lang="tr-TR" altLang="tr-T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807557-6B33-4D55-AC0C-F3DB2F4DAC53}" type="slidenum">
              <a:rPr lang="tr-TR" altLang="tr-TR"/>
              <a:pPr/>
              <a:t>24</a:t>
            </a:fld>
            <a:endParaRPr lang="tr-TR" altLang="tr-T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31A574B-950A-44DB-A06A-9F88DA047A44}" type="slidenum">
              <a:rPr lang="tr-TR" altLang="tr-TR"/>
              <a:pPr/>
              <a:t>26</a:t>
            </a:fld>
            <a:endParaRPr lang="tr-TR" altLang="tr-T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4247E13-68F7-4BF5-AA8F-643A190103B2}" type="slidenum">
              <a:rPr lang="tr-TR" altLang="tr-TR"/>
              <a:pPr/>
              <a:t>28</a:t>
            </a:fld>
            <a:endParaRPr lang="tr-TR" altLang="tr-T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ECD895-D970-4A69-B3D4-7A1A8982577B}" type="slidenum">
              <a:rPr lang="tr-TR" altLang="tr-TR"/>
              <a:pPr/>
              <a:t>31</a:t>
            </a:fld>
            <a:endParaRPr lang="tr-TR" altLang="tr-T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98F552B-6245-4D83-9B2D-C03308FDB410}" type="slidenum">
              <a:rPr lang="tr-TR" altLang="tr-TR"/>
              <a:pPr/>
              <a:t>34</a:t>
            </a:fld>
            <a:endParaRPr lang="tr-TR" altLang="tr-T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E147811-E856-4EC5-892E-0A94BA6B7C78}" type="slidenum">
              <a:rPr lang="tr-TR" altLang="tr-TR"/>
              <a:pPr/>
              <a:t>35</a:t>
            </a:fld>
            <a:endParaRPr lang="tr-TR" altLang="tr-T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8196E3-FE09-4D37-9528-C477A49290BC}" type="slidenum">
              <a:rPr lang="tr-TR" altLang="tr-TR"/>
              <a:pPr/>
              <a:t>3</a:t>
            </a:fld>
            <a:endParaRPr lang="tr-TR" altLang="tr-T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1487725-FD46-4FD1-9995-9213C9CAC87C}" type="slidenum">
              <a:rPr lang="tr-TR" altLang="tr-TR"/>
              <a:pPr/>
              <a:t>36</a:t>
            </a:fld>
            <a:endParaRPr lang="tr-TR" altLang="tr-T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434322E-372C-4345-A431-E0BAB349B3E9}" type="slidenum">
              <a:rPr lang="tr-TR" altLang="tr-TR"/>
              <a:pPr/>
              <a:t>39</a:t>
            </a:fld>
            <a:endParaRPr lang="tr-TR" altLang="tr-T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1F625E-C791-478D-BF78-3A1754F09B76}" type="slidenum">
              <a:rPr lang="tr-TR" altLang="tr-TR"/>
              <a:pPr/>
              <a:t>40</a:t>
            </a:fld>
            <a:endParaRPr lang="tr-TR" altLang="tr-T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7B177B-F3DE-40AE-BFE3-20D7A74113F4}" type="slidenum">
              <a:rPr lang="tr-TR" altLang="tr-TR"/>
              <a:pPr/>
              <a:t>41</a:t>
            </a:fld>
            <a:endParaRPr lang="tr-TR" altLang="tr-T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523961B-0768-4FA9-8D72-FBDD63A75F0C}" type="slidenum">
              <a:rPr lang="tr-TR" altLang="tr-TR"/>
              <a:pPr/>
              <a:t>45</a:t>
            </a:fld>
            <a:endParaRPr lang="tr-TR" altLang="tr-T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2DE92A2-B6D9-44DA-B193-3B8948AA48D4}" type="slidenum">
              <a:rPr lang="tr-TR" altLang="tr-TR"/>
              <a:pPr/>
              <a:t>49</a:t>
            </a:fld>
            <a:endParaRPr lang="tr-TR" altLang="tr-T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3CD7CAA-DF6A-4C31-B2BC-46BAEA859B5A}" type="slidenum">
              <a:rPr lang="tr-TR" altLang="tr-TR"/>
              <a:pPr/>
              <a:t>50</a:t>
            </a:fld>
            <a:endParaRPr lang="tr-TR" altLang="tr-T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F8F57A2-FA75-4322-A97C-184BFEEB282C}" type="slidenum">
              <a:rPr lang="tr-TR" altLang="tr-TR"/>
              <a:pPr/>
              <a:t>52</a:t>
            </a:fld>
            <a:endParaRPr lang="tr-TR" altLang="tr-T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EFF05FD-0BF8-44C4-B6C3-E3B05D4F9E01}" type="slidenum">
              <a:rPr lang="tr-TR" altLang="tr-TR"/>
              <a:pPr/>
              <a:t>54</a:t>
            </a:fld>
            <a:endParaRPr lang="tr-TR" altLang="tr-T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5EAFCF2-92D0-49E0-89DF-33638A911916}" type="slidenum">
              <a:rPr lang="tr-TR" altLang="tr-TR"/>
              <a:pPr/>
              <a:t>57</a:t>
            </a:fld>
            <a:endParaRPr lang="tr-TR" altLang="tr-T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45A45FD-085E-4BCB-93AE-FC199A541F8B}" type="slidenum">
              <a:rPr lang="tr-TR" altLang="tr-TR"/>
              <a:pPr/>
              <a:t>4</a:t>
            </a:fld>
            <a:endParaRPr lang="tr-TR" altLang="tr-T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963E374-B1E8-4F99-AC3A-69B9AB15757B}" type="slidenum">
              <a:rPr lang="tr-TR" altLang="tr-TR"/>
              <a:pPr/>
              <a:t>59</a:t>
            </a:fld>
            <a:endParaRPr lang="tr-TR" altLang="tr-T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F5595D9-77BC-4723-9AF0-032679DD7822}" type="slidenum">
              <a:rPr lang="tr-TR" altLang="tr-TR"/>
              <a:pPr/>
              <a:t>60</a:t>
            </a:fld>
            <a:endParaRPr lang="tr-TR" altLang="tr-T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7AC4EA0-8DDD-4A7A-9FF7-10179028749E}" type="slidenum">
              <a:rPr lang="tr-TR" altLang="tr-TR"/>
              <a:pPr/>
              <a:t>61</a:t>
            </a:fld>
            <a:endParaRPr lang="tr-TR" altLang="tr-T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7A1E3CB-D5A4-4B27-9A24-B9DFAEF43047}" type="slidenum">
              <a:rPr lang="tr-TR" altLang="tr-TR"/>
              <a:pPr/>
              <a:t>62</a:t>
            </a:fld>
            <a:endParaRPr lang="tr-TR" altLang="tr-T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CC49A41-6C0E-4A6F-8731-C3D27E21D401}" type="slidenum">
              <a:rPr lang="tr-TR" altLang="tr-TR"/>
              <a:pPr/>
              <a:t>63</a:t>
            </a:fld>
            <a:endParaRPr lang="tr-TR" altLang="tr-T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E5BFC28-62B5-4EDF-BCA3-2D45349B4817}" type="slidenum">
              <a:rPr lang="tr-TR" altLang="tr-TR"/>
              <a:pPr/>
              <a:t>6</a:t>
            </a:fld>
            <a:endParaRPr lang="tr-TR" altLang="tr-T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9517BEE-75BE-4964-9388-4E62E10DCBBC}" type="slidenum">
              <a:rPr lang="tr-TR" altLang="tr-TR"/>
              <a:pPr/>
              <a:t>9</a:t>
            </a:fld>
            <a:endParaRPr lang="tr-TR" altLang="tr-T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0CD0F48-A39B-41D5-B633-0841B3E708EF}" type="slidenum">
              <a:rPr lang="tr-TR" altLang="tr-TR"/>
              <a:pPr/>
              <a:t>11</a:t>
            </a:fld>
            <a:endParaRPr lang="tr-TR" altLang="tr-T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6DCBE4-17FF-4BCE-B34C-BE44FC6F8D33}" type="slidenum">
              <a:rPr lang="tr-TR" altLang="tr-TR"/>
              <a:pPr/>
              <a:t>13</a:t>
            </a:fld>
            <a:endParaRPr lang="tr-TR" altLang="tr-T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BDC122D-8C57-4610-A109-F93C836AA193}" type="slidenum">
              <a:rPr lang="tr-TR" altLang="tr-TR"/>
              <a:pPr/>
              <a:t>15</a:t>
            </a:fld>
            <a:endParaRPr lang="tr-TR" altLang="tr-T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4A76C69-149F-4847-AD1D-851D40B69A22}" type="slidenum">
              <a:rPr lang="tr-TR" altLang="tr-TR"/>
              <a:pPr/>
              <a:t>16</a:t>
            </a:fld>
            <a:endParaRPr lang="tr-TR" altLang="tr-T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5"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EAAAF771-67D2-4D7C-81BA-EF218A63ACA5}" type="slidenum">
              <a:rPr lang="tr-TR" altLang="tr-T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5"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CF6BA295-D3B6-4D8B-A7DD-F282AA9F3AA8}" type="slidenum">
              <a:rPr lang="tr-TR" altLang="tr-T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5"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CE06D05B-6A13-48D7-B09E-950BDAE951B5}" type="slidenum">
              <a:rPr lang="tr-TR" altLang="tr-T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5"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B6464438-4D37-4EA1-95B4-8793AC97D65A}" type="slidenum">
              <a:rPr lang="tr-TR" altLang="tr-TR"/>
              <a:pPr/>
              <a:t>‹#›</a:t>
            </a:fld>
            <a:endParaRPr lang="tr-TR" alt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5"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D6EF9F77-344D-47A2-BC15-244CA500080F}" type="slidenum">
              <a:rPr lang="tr-TR" altLang="tr-TR"/>
              <a:pPr/>
              <a:t>‹#›</a:t>
            </a:fld>
            <a:endParaRPr lang="tr-TR" alt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5"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7A3958C9-C48E-4297-9142-72573FE42CA7}" type="slidenum">
              <a:rPr lang="tr-TR" altLang="tr-TR"/>
              <a:pPr/>
              <a:t>‹#›</a:t>
            </a:fld>
            <a:endParaRPr lang="tr-TR" alt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6"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74C59E31-3DAE-491D-83DC-98AA17A55AAE}" type="slidenum">
              <a:rPr lang="tr-TR" altLang="tr-TR"/>
              <a:pPr/>
              <a:t>‹#›</a:t>
            </a:fld>
            <a:endParaRPr lang="tr-TR" alt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8"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0D20DA53-7F4B-470C-8EBA-9374B1C85490}" type="slidenum">
              <a:rPr lang="tr-TR" altLang="tr-TR"/>
              <a:pPr/>
              <a:t>‹#›</a:t>
            </a:fld>
            <a:endParaRPr lang="tr-TR" alt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4"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09D67D60-EDC0-49BB-9941-598560E98FB4}" type="slidenum">
              <a:rPr lang="tr-TR" altLang="tr-TR"/>
              <a:pPr/>
              <a:t>‹#›</a:t>
            </a:fld>
            <a:endParaRPr lang="tr-TR" alt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3"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28D6BE8A-FB60-4D2F-ABF6-514AACD71FE9}" type="slidenum">
              <a:rPr lang="tr-TR" altLang="tr-TR"/>
              <a:pPr/>
              <a:t>‹#›</a:t>
            </a:fld>
            <a:endParaRPr lang="tr-TR" alt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6"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E092DF66-CE68-4C2D-8A06-C9556B853AF4}" type="slidenum">
              <a:rPr lang="tr-TR" altLang="tr-T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5"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6359CCCA-F554-4901-B77A-BCD1E44EDF11}" type="slidenum">
              <a:rPr lang="tr-TR" altLang="tr-TR"/>
              <a:pPr/>
              <a:t>‹#›</a:t>
            </a:fld>
            <a:endParaRPr lang="tr-TR" alt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6"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7976042B-E26A-494F-A332-88359A908F26}" type="slidenum">
              <a:rPr lang="tr-TR" altLang="tr-TR"/>
              <a:pPr/>
              <a:t>‹#›</a:t>
            </a:fld>
            <a:endParaRPr lang="tr-TR" alt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5"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D125020E-1A4C-4B28-8661-A6C843477247}" type="slidenum">
              <a:rPr lang="tr-TR" altLang="tr-TR"/>
              <a:pPr/>
              <a:t>‹#›</a:t>
            </a:fld>
            <a:endParaRPr lang="tr-TR" alt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xmlns="" id="{7644E0A1-A196-46D8-AAB2-810E97AC4D11}"/>
              </a:ext>
            </a:extLst>
          </p:cNvPr>
          <p:cNvSpPr>
            <a:spLocks noGrp="1"/>
          </p:cNvSpPr>
          <p:nvPr>
            <p:ph type="dt" sz="half" idx="10"/>
          </p:nvPr>
        </p:nvSpPr>
        <p:spPr/>
        <p:txBody>
          <a:bodyPr/>
          <a:lstStyle>
            <a:lvl1pPr>
              <a:defRPr/>
            </a:lvl1pPr>
          </a:lstStyle>
          <a:p>
            <a:pPr>
              <a:defRPr/>
            </a:pPr>
            <a:endParaRPr lang="tr-TR"/>
          </a:p>
        </p:txBody>
      </p:sp>
      <p:sp>
        <p:nvSpPr>
          <p:cNvPr id="5" name="4 Altbilgi Yer Tutucusu">
            <a:extLst>
              <a:ext uri="{FF2B5EF4-FFF2-40B4-BE49-F238E27FC236}">
                <a16:creationId xmlns:a16="http://schemas.microsoft.com/office/drawing/2014/main" xmlns="" id="{019945C4-56B2-4535-B56C-24409FDB139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12"/>
          </p:nvPr>
        </p:nvSpPr>
        <p:spPr/>
        <p:txBody>
          <a:bodyPr/>
          <a:lstStyle>
            <a:lvl1pPr>
              <a:defRPr/>
            </a:lvl1pPr>
          </a:lstStyle>
          <a:p>
            <a:fld id="{240479A7-A848-496E-B979-2C643F17E364}" type="slidenum">
              <a:rPr lang="tr-TR" altLang="tr-TR"/>
              <a:pPr/>
              <a:t>‹#›</a:t>
            </a:fld>
            <a:endParaRPr lang="tr-TR" alt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190775B5-D1CD-4043-A393-6FCC7F8E2206}" type="slidenum">
              <a:rPr lang="tr-TR" altLang="tr-TR"/>
              <a:pPr/>
              <a:t>‹#›</a:t>
            </a:fld>
            <a:endParaRPr lang="tr-TR" alt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F2FF623F-3C7E-49AC-BB69-41C6AFFFC0DC}" type="slidenum">
              <a:rPr lang="tr-TR" altLang="tr-TR"/>
              <a:pPr/>
              <a:t>‹#›</a:t>
            </a:fld>
            <a:endParaRPr lang="tr-TR" alt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5CFA1B0C-1DED-453F-8D47-60BDA819716A}" type="slidenum">
              <a:rPr lang="tr-TR" altLang="tr-TR"/>
              <a:pPr/>
              <a:t>‹#›</a:t>
            </a:fld>
            <a:endParaRPr lang="tr-TR" alt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BEEC2707-ABCD-41C2-AF9F-738D9555C11F}" type="slidenum">
              <a:rPr lang="tr-TR" altLang="tr-TR"/>
              <a:pPr/>
              <a:t>‹#›</a:t>
            </a:fld>
            <a:endParaRPr lang="tr-TR" alt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8"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9"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8D1657FD-A091-4C3B-85A8-F3290724D0F4}" type="slidenum">
              <a:rPr lang="tr-TR" altLang="tr-TR"/>
              <a:pPr/>
              <a:t>‹#›</a:t>
            </a:fld>
            <a:endParaRPr lang="tr-TR" alt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4"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5"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1E6B5C10-7D17-47DB-861D-79E98DD63334}" type="slidenum">
              <a:rPr lang="tr-TR" altLang="tr-TR"/>
              <a:pPr/>
              <a:t>‹#›</a:t>
            </a:fld>
            <a:endParaRPr lang="tr-TR" alt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3"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4"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CF07D0E5-51DF-443A-929C-209AC97A2CC5}" type="slidenum">
              <a:rPr lang="tr-TR" altLang="tr-T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5"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9BB7E268-1952-431E-95BC-34947BF244D3}" type="slidenum">
              <a:rPr lang="tr-TR" altLang="tr-TR"/>
              <a:pPr/>
              <a:t>‹#›</a:t>
            </a:fld>
            <a:endParaRPr lang="tr-TR" alt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6864D89F-B72B-45D7-8CD6-B27602E4889C}" type="slidenum">
              <a:rPr lang="tr-TR" altLang="tr-TR"/>
              <a:pPr/>
              <a:t>‹#›</a:t>
            </a:fld>
            <a:endParaRPr lang="tr-TR" alt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F3E44F79-221A-4442-BAB8-CEE47FA0C399}" type="slidenum">
              <a:rPr lang="tr-TR" altLang="tr-TR"/>
              <a:pPr/>
              <a:t>‹#›</a:t>
            </a:fld>
            <a:endParaRPr lang="tr-TR" alt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2EF14340-045A-4593-B158-8EB0AC20F8FB}" type="slidenum">
              <a:rPr lang="tr-TR" altLang="tr-TR"/>
              <a:pPr/>
              <a:t>‹#›</a:t>
            </a:fld>
            <a:endParaRPr lang="tr-TR" alt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9280E65B-B05A-4328-948E-3473CCC5686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E65F975E-BC1E-4728-8718-E6B144FB3D37}"/>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12"/>
          </p:nvPr>
        </p:nvSpPr>
        <p:spPr/>
        <p:txBody>
          <a:bodyPr/>
          <a:lstStyle>
            <a:lvl1pPr>
              <a:defRPr/>
            </a:lvl1pPr>
          </a:lstStyle>
          <a:p>
            <a:fld id="{672704BC-2F06-46F8-ABE9-7D8CB521C697}" type="slidenum">
              <a:rPr lang="tr-TR" altLang="tr-TR"/>
              <a:pPr/>
              <a:t>‹#›</a:t>
            </a:fld>
            <a:endParaRPr lang="tr-TR" alt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5"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6"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63B3FF10-42A2-433B-8F2E-8BDFB5BCDB47}" type="slidenum">
              <a:rPr lang="tr-TR" altLang="tr-TR"/>
              <a:pPr/>
              <a:t>‹#›</a:t>
            </a:fld>
            <a:endParaRPr lang="tr-TR" alt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5"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6"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34215684-5DFB-4CE9-A103-DA825E2DFF20}" type="slidenum">
              <a:rPr lang="tr-TR" altLang="tr-TR"/>
              <a:pPr/>
              <a:t>‹#›</a:t>
            </a:fld>
            <a:endParaRPr lang="tr-TR" alt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5"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6"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3038057A-A4A9-4591-B60E-B811B64DC50F}" type="slidenum">
              <a:rPr lang="tr-TR" altLang="tr-TR"/>
              <a:pPr/>
              <a:t>‹#›</a:t>
            </a:fld>
            <a:endParaRPr lang="tr-TR" alt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6"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7"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3477B220-1D1F-4FF9-A309-0A3A7556D485}" type="slidenum">
              <a:rPr lang="tr-TR" altLang="tr-TR"/>
              <a:pPr/>
              <a:t>‹#›</a:t>
            </a:fld>
            <a:endParaRPr lang="tr-TR" alt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8"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9"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B8B8BF8E-7FDF-42F7-9DA0-C46CAA095B33}" type="slidenum">
              <a:rPr lang="tr-TR" altLang="tr-TR"/>
              <a:pPr/>
              <a:t>‹#›</a:t>
            </a:fld>
            <a:endParaRPr lang="tr-TR" alt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4"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5"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81043E3A-D3D4-450F-B6E3-9E8F2BA7D97D}" type="slidenum">
              <a:rPr lang="tr-TR" altLang="tr-T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6"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7"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B0F67FB1-6969-4CD4-BF0F-C06992BAA722}" type="slidenum">
              <a:rPr lang="tr-TR" altLang="tr-TR"/>
              <a:pPr/>
              <a:t>‹#›</a:t>
            </a:fld>
            <a:endParaRPr lang="tr-TR" alt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3"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4"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90A847ED-7AEB-4933-BB47-EAA4B4FFCDB6}" type="slidenum">
              <a:rPr lang="tr-TR" altLang="tr-TR"/>
              <a:pPr/>
              <a:t>‹#›</a:t>
            </a:fld>
            <a:endParaRPr lang="tr-TR" alt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6"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7"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8EC6AE4D-8CFC-470D-9770-F22D037B6594}" type="slidenum">
              <a:rPr lang="tr-TR" altLang="tr-TR"/>
              <a:pPr/>
              <a:t>‹#›</a:t>
            </a:fld>
            <a:endParaRPr lang="tr-TR" alt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6"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7"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D153BE97-12E3-4EE0-9C95-B3369045B45D}" type="slidenum">
              <a:rPr lang="tr-TR" altLang="tr-TR"/>
              <a:pPr/>
              <a:t>‹#›</a:t>
            </a:fld>
            <a:endParaRPr lang="tr-TR" alt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5"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6"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3BEC99D8-E45F-4017-9103-303EFF98BCBA}" type="slidenum">
              <a:rPr lang="tr-TR" altLang="tr-TR"/>
              <a:pPr/>
              <a:t>‹#›</a:t>
            </a:fld>
            <a:endParaRPr lang="tr-TR" alt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6 Veri Yer Tutucusu">
            <a:extLst>
              <a:ext uri="{FF2B5EF4-FFF2-40B4-BE49-F238E27FC236}">
                <a16:creationId xmlns:a16="http://schemas.microsoft.com/office/drawing/2014/main" xmlns="" id="{C6F71A3D-D4E3-4D9C-8A3B-F549B62FA2DC}"/>
              </a:ext>
            </a:extLst>
          </p:cNvPr>
          <p:cNvSpPr>
            <a:spLocks noGrp="1"/>
          </p:cNvSpPr>
          <p:nvPr>
            <p:ph type="dt" sz="half" idx="10"/>
          </p:nvPr>
        </p:nvSpPr>
        <p:spPr/>
        <p:txBody>
          <a:bodyPr/>
          <a:lstStyle>
            <a:lvl1pPr>
              <a:defRPr/>
            </a:lvl1pPr>
          </a:lstStyle>
          <a:p>
            <a:pPr>
              <a:defRPr/>
            </a:pPr>
            <a:endParaRPr lang="tr-TR"/>
          </a:p>
        </p:txBody>
      </p:sp>
      <p:sp>
        <p:nvSpPr>
          <p:cNvPr id="5" name="7 Altbilgi Yer Tutucusu">
            <a:extLst>
              <a:ext uri="{FF2B5EF4-FFF2-40B4-BE49-F238E27FC236}">
                <a16:creationId xmlns:a16="http://schemas.microsoft.com/office/drawing/2014/main" xmlns="" id="{A1C32002-D085-44A2-ABEE-674B3EAB9A12}"/>
              </a:ext>
            </a:extLst>
          </p:cNvPr>
          <p:cNvSpPr>
            <a:spLocks noGrp="1"/>
          </p:cNvSpPr>
          <p:nvPr>
            <p:ph type="ftr" sz="quarter" idx="11"/>
          </p:nvPr>
        </p:nvSpPr>
        <p:spPr/>
        <p:txBody>
          <a:bodyPr/>
          <a:lstStyle>
            <a:lvl1pPr>
              <a:defRPr/>
            </a:lvl1pPr>
          </a:lstStyle>
          <a:p>
            <a:pPr>
              <a:defRPr/>
            </a:pPr>
            <a:endParaRPr lang="tr-TR"/>
          </a:p>
        </p:txBody>
      </p:sp>
      <p:sp>
        <p:nvSpPr>
          <p:cNvPr id="6"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12"/>
          </p:nvPr>
        </p:nvSpPr>
        <p:spPr/>
        <p:txBody>
          <a:bodyPr/>
          <a:lstStyle>
            <a:lvl1pPr>
              <a:defRPr/>
            </a:lvl1pPr>
          </a:lstStyle>
          <a:p>
            <a:fld id="{019A1B98-8DFC-4E73-871F-8E793370FFAB}" type="slidenum">
              <a:rPr lang="tr-TR" altLang="tr-TR"/>
              <a:pPr/>
              <a:t>‹#›</a:t>
            </a:fld>
            <a:endParaRPr lang="tr-TR" alt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5"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A503D006-9DA7-4320-8B59-281EB4643A0A}" type="slidenum">
              <a:rPr lang="tr-TR" altLang="tr-TR"/>
              <a:pPr/>
              <a:t>‹#›</a:t>
            </a:fld>
            <a:endParaRPr lang="tr-TR" alt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5"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103E1519-1AD7-4B3C-9EAC-6C6747E7E3C6}" type="slidenum">
              <a:rPr lang="tr-TR" altLang="tr-TR"/>
              <a:pPr/>
              <a:t>‹#›</a:t>
            </a:fld>
            <a:endParaRPr lang="tr-TR" alt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5"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F3702C48-9EF1-4B74-97DC-71E1B1639550}" type="slidenum">
              <a:rPr lang="tr-TR" altLang="tr-TR"/>
              <a:pPr/>
              <a:t>‹#›</a:t>
            </a:fld>
            <a:endParaRPr lang="tr-TR" alt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6"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C3634480-538C-4827-825F-BA20A3BCF731}" type="slidenum">
              <a:rPr lang="tr-TR" altLang="tr-TR"/>
              <a:pPr/>
              <a:t>‹#›</a:t>
            </a:fld>
            <a:endParaRPr lang="tr-TR" alt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8"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9"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0ECCFC46-1378-4289-9788-17138947A7A5}" type="slidenum">
              <a:rPr lang="tr-TR" altLang="tr-T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8"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9"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BA966C37-BEFC-4A03-A77B-A874A68C48F2}" type="slidenum">
              <a:rPr lang="tr-TR" altLang="tr-TR"/>
              <a:pPr/>
              <a:t>‹#›</a:t>
            </a:fld>
            <a:endParaRPr lang="tr-TR" alt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4"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5"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B6A0F275-9E98-4507-A211-5CE836578244}" type="slidenum">
              <a:rPr lang="tr-TR" altLang="tr-TR"/>
              <a:pPr/>
              <a:t>‹#›</a:t>
            </a:fld>
            <a:endParaRPr lang="tr-TR" alt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3"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4"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E428E9E4-0D5E-4646-A794-0BEB0F4C9359}" type="slidenum">
              <a:rPr lang="tr-TR" altLang="tr-TR"/>
              <a:pPr/>
              <a:t>‹#›</a:t>
            </a:fld>
            <a:endParaRPr lang="tr-TR" alt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6"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33BC3A8A-7A74-403A-BE3B-96FFF00F4DFB}" type="slidenum">
              <a:rPr lang="tr-TR" altLang="tr-TR"/>
              <a:pPr/>
              <a:t>‹#›</a:t>
            </a:fld>
            <a:endParaRPr lang="tr-TR" alt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6"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CDE572EF-5260-49D1-84C9-A4FAEE845CAA}" type="slidenum">
              <a:rPr lang="tr-TR" altLang="tr-TR"/>
              <a:pPr/>
              <a:t>‹#›</a:t>
            </a:fld>
            <a:endParaRPr lang="tr-TR" alt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5"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6EDA2503-DA7D-479B-BE3F-A7392A4DA12C}" type="slidenum">
              <a:rPr lang="tr-TR" altLang="tr-TR"/>
              <a:pPr/>
              <a:t>‹#›</a:t>
            </a:fld>
            <a:endParaRPr lang="tr-TR" alt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2 Veri Yer Tutucusu">
            <a:extLst>
              <a:ext uri="{FF2B5EF4-FFF2-40B4-BE49-F238E27FC236}">
                <a16:creationId xmlns:a16="http://schemas.microsoft.com/office/drawing/2014/main" xmlns="" id="{6C647F1F-648E-47ED-B275-796EAEC532C2}"/>
              </a:ext>
            </a:extLst>
          </p:cNvPr>
          <p:cNvSpPr>
            <a:spLocks noGrp="1"/>
          </p:cNvSpPr>
          <p:nvPr>
            <p:ph type="dt" sz="half" idx="10"/>
          </p:nvPr>
        </p:nvSpPr>
        <p:spPr/>
        <p:txBody>
          <a:bodyPr/>
          <a:lstStyle>
            <a:lvl1pPr>
              <a:defRPr/>
            </a:lvl1pPr>
          </a:lstStyle>
          <a:p>
            <a:pPr>
              <a:defRPr/>
            </a:pPr>
            <a:endParaRPr lang="tr-TR"/>
          </a:p>
        </p:txBody>
      </p:sp>
      <p:sp>
        <p:nvSpPr>
          <p:cNvPr id="5" name="3 Altbilgi Yer Tutucusu">
            <a:extLst>
              <a:ext uri="{FF2B5EF4-FFF2-40B4-BE49-F238E27FC236}">
                <a16:creationId xmlns:a16="http://schemas.microsoft.com/office/drawing/2014/main" xmlns="" id="{C545E5FC-5515-468F-9718-FCB4D7D3B86E}"/>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12"/>
          </p:nvPr>
        </p:nvSpPr>
        <p:spPr/>
        <p:txBody>
          <a:bodyPr/>
          <a:lstStyle>
            <a:lvl1pPr>
              <a:defRPr/>
            </a:lvl1pPr>
          </a:lstStyle>
          <a:p>
            <a:fld id="{83F914EB-A107-4D75-82B5-863BAF328A64}" type="slidenum">
              <a:rPr lang="tr-TR" altLang="tr-TR"/>
              <a:pPr/>
              <a:t>‹#›</a:t>
            </a:fld>
            <a:endParaRPr lang="tr-TR" alt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C5EDC475-DB3E-426F-8DE8-91298C5BC560}" type="slidenum">
              <a:rPr lang="tr-TR" altLang="tr-TR"/>
              <a:pPr/>
              <a:t>‹#›</a:t>
            </a:fld>
            <a:endParaRPr lang="tr-TR" alt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7BA796FE-057B-4154-8B82-7043F5EE0CF6}" type="slidenum">
              <a:rPr lang="tr-TR" altLang="tr-TR"/>
              <a:pPr/>
              <a:t>‹#›</a:t>
            </a:fld>
            <a:endParaRPr lang="tr-TR" alt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F49289C0-C48E-4450-9955-79477EF7088E}" type="slidenum">
              <a:rPr lang="tr-TR" altLang="tr-TR"/>
              <a:pPr/>
              <a:t>‹#›</a:t>
            </a:fld>
            <a:endParaRPr lang="tr-TR" alt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7C4DF38C-5759-4FDF-B7A0-FCB0B73C4FE5}" type="slidenum">
              <a:rPr lang="tr-TR" altLang="tr-T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4"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5"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3489552F-6C7D-47E5-9E6C-260C14C56AB7}" type="slidenum">
              <a:rPr lang="tr-TR" altLang="tr-TR"/>
              <a:pPr/>
              <a:t>‹#›</a:t>
            </a:fld>
            <a:endParaRPr lang="tr-TR" alt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8"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9"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4291A28D-3E2D-48E8-8110-6A4491D8333D}" type="slidenum">
              <a:rPr lang="tr-TR" altLang="tr-TR"/>
              <a:pPr/>
              <a:t>‹#›</a:t>
            </a:fld>
            <a:endParaRPr lang="tr-TR" alt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4"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5"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3ECC1F96-F1D5-41A4-9318-F54C13BADB36}" type="slidenum">
              <a:rPr lang="tr-TR" altLang="tr-TR"/>
              <a:pPr/>
              <a:t>‹#›</a:t>
            </a:fld>
            <a:endParaRPr lang="tr-TR" alt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3"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4"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2A5828C3-D06B-4FDA-9638-F948ECDFA89B}" type="slidenum">
              <a:rPr lang="tr-TR" altLang="tr-TR"/>
              <a:pPr/>
              <a:t>‹#›</a:t>
            </a:fld>
            <a:endParaRPr lang="tr-TR" alt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7FA0A616-89B1-45AC-9C4A-1DBFB15D689A}" type="slidenum">
              <a:rPr lang="tr-TR" altLang="tr-TR"/>
              <a:pPr/>
              <a:t>‹#›</a:t>
            </a:fld>
            <a:endParaRPr lang="tr-TR" alt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3ED9F284-2D63-4F4F-B012-D0D7A1219C3D}" type="slidenum">
              <a:rPr lang="tr-TR" altLang="tr-TR"/>
              <a:pPr/>
              <a:t>‹#›</a:t>
            </a:fld>
            <a:endParaRPr lang="tr-TR" alt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C11985B1-1E67-4A5D-9899-1A506C0DFB0B}" type="slidenum">
              <a:rPr lang="tr-TR" altLang="tr-TR"/>
              <a:pPr/>
              <a:t>‹#›</a:t>
            </a:fld>
            <a:endParaRPr lang="tr-TR" alt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3DAFD0AC-5CBD-4287-9420-1FFC216D2AB4}"/>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51F1DD7-ACF0-448F-B493-2631F94A3280}"/>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12"/>
          </p:nvPr>
        </p:nvSpPr>
        <p:spPr/>
        <p:txBody>
          <a:bodyPr/>
          <a:lstStyle>
            <a:lvl1pPr>
              <a:defRPr/>
            </a:lvl1pPr>
          </a:lstStyle>
          <a:p>
            <a:fld id="{E089A7E5-3BFF-48BD-93A6-63B0D90548A5}" type="slidenum">
              <a:rPr lang="tr-TR" altLang="tr-TR"/>
              <a:pPr/>
              <a:t>‹#›</a:t>
            </a:fld>
            <a:endParaRPr lang="tr-TR" alt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ED778C0C-A994-4736-B9DB-25BC5C580EB8}" type="slidenum">
              <a:rPr lang="tr-TR" altLang="tr-TR"/>
              <a:pPr/>
              <a:t>‹#›</a:t>
            </a:fld>
            <a:endParaRPr lang="tr-TR" alt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F1D2AA99-F292-47C1-A883-4C3F2E2DEFF4}" type="slidenum">
              <a:rPr lang="tr-TR" altLang="tr-TR"/>
              <a:pPr/>
              <a:t>‹#›</a:t>
            </a:fld>
            <a:endParaRPr lang="tr-TR" alt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E8A79E1B-04EF-4EE2-AAA5-5F1F49390830}" type="slidenum">
              <a:rPr lang="tr-TR" altLang="tr-T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3"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4"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E7FAE1AA-37BC-471C-801B-E026A812DFA4}" type="slidenum">
              <a:rPr lang="tr-TR" altLang="tr-TR"/>
              <a:pPr/>
              <a:t>‹#›</a:t>
            </a:fld>
            <a:endParaRPr lang="tr-TR" alt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383A5D15-DDAA-4248-8401-DB639B7A7114}" type="slidenum">
              <a:rPr lang="tr-TR" altLang="tr-TR"/>
              <a:pPr/>
              <a:t>‹#›</a:t>
            </a:fld>
            <a:endParaRPr lang="tr-TR" alt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8"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9"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D20719A0-E34C-4DDC-92A7-151521F94BC9}" type="slidenum">
              <a:rPr lang="tr-TR" altLang="tr-TR"/>
              <a:pPr/>
              <a:t>‹#›</a:t>
            </a:fld>
            <a:endParaRPr lang="tr-TR" alt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4"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5"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C5CBFD91-C73A-460E-BC79-B41E4777E0CB}" type="slidenum">
              <a:rPr lang="tr-TR" altLang="tr-TR"/>
              <a:pPr/>
              <a:t>‹#›</a:t>
            </a:fld>
            <a:endParaRPr lang="tr-TR" alt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3"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4"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A407B8D8-B3B1-4E70-8995-08AB88014284}" type="slidenum">
              <a:rPr lang="tr-TR" altLang="tr-TR"/>
              <a:pPr/>
              <a:t>‹#›</a:t>
            </a:fld>
            <a:endParaRPr lang="tr-TR" alt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07EBD215-F6C8-4D36-91D3-43B0420E479C}" type="slidenum">
              <a:rPr lang="tr-TR" altLang="tr-TR"/>
              <a:pPr/>
              <a:t>‹#›</a:t>
            </a:fld>
            <a:endParaRPr lang="tr-TR" alt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200C7693-ACFA-4F24-9E4D-6F702DBA9998}" type="slidenum">
              <a:rPr lang="tr-TR" altLang="tr-TR"/>
              <a:pPr/>
              <a:t>‹#›</a:t>
            </a:fld>
            <a:endParaRPr lang="tr-TR" alt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5A6CF4BB-DC6B-45CF-8109-79491291484B}" type="slidenum">
              <a:rPr lang="tr-TR" altLang="tr-TR"/>
              <a:pPr/>
              <a:t>‹#›</a:t>
            </a:fld>
            <a:endParaRPr lang="tr-TR" alt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4 Veri Yer Tutucusu">
            <a:extLst>
              <a:ext uri="{FF2B5EF4-FFF2-40B4-BE49-F238E27FC236}">
                <a16:creationId xmlns:a16="http://schemas.microsoft.com/office/drawing/2014/main" xmlns="" id="{21D7AB55-A5A6-4AE5-BFF3-FB4E29410BF0}"/>
              </a:ext>
            </a:extLst>
          </p:cNvPr>
          <p:cNvSpPr>
            <a:spLocks noGrp="1"/>
          </p:cNvSpPr>
          <p:nvPr>
            <p:ph type="dt" sz="half" idx="10"/>
          </p:nvPr>
        </p:nvSpPr>
        <p:spPr/>
        <p:txBody>
          <a:bodyPr/>
          <a:lstStyle>
            <a:lvl1pPr>
              <a:defRPr/>
            </a:lvl1pPr>
          </a:lstStyle>
          <a:p>
            <a:pPr>
              <a:defRPr/>
            </a:pPr>
            <a:endParaRPr lang="tr-TR"/>
          </a:p>
        </p:txBody>
      </p:sp>
      <p:sp>
        <p:nvSpPr>
          <p:cNvPr id="5" name="5 Altbilgi Yer Tutucusu">
            <a:extLst>
              <a:ext uri="{FF2B5EF4-FFF2-40B4-BE49-F238E27FC236}">
                <a16:creationId xmlns:a16="http://schemas.microsoft.com/office/drawing/2014/main" xmlns="" id="{B4A18A56-9351-4DAE-A50E-9E3638557E76}"/>
              </a:ext>
            </a:extLst>
          </p:cNvPr>
          <p:cNvSpPr>
            <a:spLocks noGrp="1"/>
          </p:cNvSpPr>
          <p:nvPr>
            <p:ph type="ftr" sz="quarter" idx="11"/>
          </p:nvPr>
        </p:nvSpPr>
        <p:spPr/>
        <p:txBody>
          <a:bodyPr/>
          <a:lstStyle>
            <a:lvl1pPr>
              <a:defRPr/>
            </a:lvl1pPr>
          </a:lstStyle>
          <a:p>
            <a:pPr>
              <a:defRPr/>
            </a:pPr>
            <a:endParaRPr lang="tr-TR"/>
          </a:p>
        </p:txBody>
      </p:sp>
      <p:sp>
        <p:nvSpPr>
          <p:cNvPr id="6"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12"/>
          </p:nvPr>
        </p:nvSpPr>
        <p:spPr/>
        <p:txBody>
          <a:bodyPr/>
          <a:lstStyle>
            <a:lvl1pPr>
              <a:defRPr/>
            </a:lvl1pPr>
          </a:lstStyle>
          <a:p>
            <a:fld id="{031D18DF-0855-4551-A919-A28C358D26A4}" type="slidenum">
              <a:rPr lang="tr-TR" altLang="tr-TR"/>
              <a:pPr/>
              <a:t>‹#›</a:t>
            </a:fld>
            <a:endParaRPr lang="tr-TR" alt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5"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6"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9C1A3CC6-B957-45D0-9287-935CB55083A3}" type="slidenum">
              <a:rPr lang="tr-TR" altLang="tr-TR"/>
              <a:pPr/>
              <a:t>‹#›</a:t>
            </a:fld>
            <a:endParaRPr lang="tr-TR" alt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5"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6"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CBED0FEB-B265-40DC-8AE9-D2243082F376}" type="slidenum">
              <a:rPr lang="tr-TR" altLang="tr-T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6"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7"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9003A2F5-29B8-4332-ABC8-79707E95DB72}" type="slidenum">
              <a:rPr lang="tr-TR" altLang="tr-TR"/>
              <a:pPr/>
              <a:t>‹#›</a:t>
            </a:fld>
            <a:endParaRPr lang="tr-TR" alt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5"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6"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E81F5239-11E7-41C9-B5B7-B02B7C1E544A}" type="slidenum">
              <a:rPr lang="tr-TR" altLang="tr-TR"/>
              <a:pPr/>
              <a:t>‹#›</a:t>
            </a:fld>
            <a:endParaRPr lang="tr-TR" alt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6"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7"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49601EAB-A8C9-4A46-BA3F-85FF4CE30478}" type="slidenum">
              <a:rPr lang="tr-TR" altLang="tr-TR"/>
              <a:pPr/>
              <a:t>‹#›</a:t>
            </a:fld>
            <a:endParaRPr lang="tr-TR" alt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8"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9"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5A7C63C0-D9A9-40E8-8638-11F419E07DDA}" type="slidenum">
              <a:rPr lang="tr-TR" altLang="tr-TR"/>
              <a:pPr/>
              <a:t>‹#›</a:t>
            </a:fld>
            <a:endParaRPr lang="tr-TR" alt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4"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5"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9676AAF5-2254-4E78-A2FE-7E72C7E7DA5F}" type="slidenum">
              <a:rPr lang="tr-TR" altLang="tr-TR"/>
              <a:pPr/>
              <a:t>‹#›</a:t>
            </a:fld>
            <a:endParaRPr lang="tr-TR" alt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3"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4"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1F1FBFA5-6B1F-4C06-99F8-CDDD20BC687B}" type="slidenum">
              <a:rPr lang="tr-TR" altLang="tr-TR"/>
              <a:pPr/>
              <a:t>‹#›</a:t>
            </a:fld>
            <a:endParaRPr lang="tr-TR" alt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6"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7"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05C0F80B-C199-492E-9D1E-9C96B9D14D3B}" type="slidenum">
              <a:rPr lang="tr-TR" altLang="tr-TR"/>
              <a:pPr/>
              <a:t>‹#›</a:t>
            </a:fld>
            <a:endParaRPr lang="tr-TR" alt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6"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7"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F5ACB50A-82B6-4926-87DD-07A87038C7BE}" type="slidenum">
              <a:rPr lang="tr-TR" altLang="tr-TR"/>
              <a:pPr/>
              <a:t>‹#›</a:t>
            </a:fld>
            <a:endParaRPr lang="tr-TR" alt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5"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6"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247B6074-9699-45BF-88C3-0401DF15A243}" type="slidenum">
              <a:rPr lang="tr-TR" altLang="tr-TR"/>
              <a:pPr/>
              <a:t>‹#›</a:t>
            </a:fld>
            <a:endParaRPr lang="tr-TR" alt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7324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7324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29 Veri Yer Tutucusu">
            <a:extLst>
              <a:ext uri="{FF2B5EF4-FFF2-40B4-BE49-F238E27FC236}">
                <a16:creationId xmlns:a16="http://schemas.microsoft.com/office/drawing/2014/main" xmlns="" id="{B3F17093-45F0-4B42-8763-870BD57D7D99}"/>
              </a:ext>
            </a:extLst>
          </p:cNvPr>
          <p:cNvSpPr>
            <a:spLocks noGrp="1"/>
          </p:cNvSpPr>
          <p:nvPr>
            <p:ph type="dt" sz="half" idx="10"/>
          </p:nvPr>
        </p:nvSpPr>
        <p:spPr/>
        <p:txBody>
          <a:bodyPr/>
          <a:lstStyle>
            <a:lvl1pPr>
              <a:defRPr/>
            </a:lvl1pPr>
          </a:lstStyle>
          <a:p>
            <a:pPr>
              <a:defRPr/>
            </a:pPr>
            <a:endParaRPr lang="tr-TR"/>
          </a:p>
        </p:txBody>
      </p:sp>
      <p:sp>
        <p:nvSpPr>
          <p:cNvPr id="5" name="18 Altbilgi Yer Tutucusu">
            <a:extLst>
              <a:ext uri="{FF2B5EF4-FFF2-40B4-BE49-F238E27FC236}">
                <a16:creationId xmlns:a16="http://schemas.microsoft.com/office/drawing/2014/main" xmlns="" id="{3AC19B37-374B-4D20-B14C-047AFB7F82E7}"/>
              </a:ext>
            </a:extLst>
          </p:cNvPr>
          <p:cNvSpPr>
            <a:spLocks noGrp="1"/>
          </p:cNvSpPr>
          <p:nvPr>
            <p:ph type="ftr" sz="quarter" idx="11"/>
          </p:nvPr>
        </p:nvSpPr>
        <p:spPr/>
        <p:txBody>
          <a:bodyPr/>
          <a:lstStyle>
            <a:lvl1pPr>
              <a:defRPr/>
            </a:lvl1pPr>
          </a:lstStyle>
          <a:p>
            <a:pPr>
              <a:defRPr/>
            </a:pPr>
            <a:endParaRPr lang="tr-TR"/>
          </a:p>
        </p:txBody>
      </p:sp>
      <p:sp>
        <p:nvSpPr>
          <p:cNvPr id="6"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12"/>
          </p:nvPr>
        </p:nvSpPr>
        <p:spPr/>
        <p:txBody>
          <a:bodyPr/>
          <a:lstStyle>
            <a:lvl1pPr>
              <a:defRPr/>
            </a:lvl1pPr>
          </a:lstStyle>
          <a:p>
            <a:fld id="{F4444B61-94FF-47B0-9FAE-E56FA3220733}" type="slidenum">
              <a:rPr lang="tr-TR" altLang="tr-T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9 Veri Yer Tutucusu">
            <a:extLst>
              <a:ext uri="{FF2B5EF4-FFF2-40B4-BE49-F238E27FC236}">
                <a16:creationId xmlns:a16="http://schemas.microsoft.com/office/drawing/2014/main" xmlns="" id="{044AC912-833B-4B55-859D-E03D51A90E10}"/>
              </a:ext>
            </a:extLst>
          </p:cNvPr>
          <p:cNvSpPr>
            <a:spLocks noGrp="1"/>
          </p:cNvSpPr>
          <p:nvPr>
            <p:ph type="dt" sz="half" idx="10"/>
          </p:nvPr>
        </p:nvSpPr>
        <p:spPr/>
        <p:txBody>
          <a:bodyPr/>
          <a:lstStyle>
            <a:lvl1pPr>
              <a:defRPr/>
            </a:lvl1pPr>
          </a:lstStyle>
          <a:p>
            <a:pPr>
              <a:defRPr/>
            </a:pPr>
            <a:endParaRPr lang="tr-TR"/>
          </a:p>
        </p:txBody>
      </p:sp>
      <p:sp>
        <p:nvSpPr>
          <p:cNvPr id="6" name="21 Altbilgi Yer Tutucusu">
            <a:extLst>
              <a:ext uri="{FF2B5EF4-FFF2-40B4-BE49-F238E27FC236}">
                <a16:creationId xmlns:a16="http://schemas.microsoft.com/office/drawing/2014/main" xmlns="" id="{702B2559-52E4-4A77-8BC6-9FE0EB3FDE44}"/>
              </a:ext>
            </a:extLst>
          </p:cNvPr>
          <p:cNvSpPr>
            <a:spLocks noGrp="1"/>
          </p:cNvSpPr>
          <p:nvPr>
            <p:ph type="ftr" sz="quarter" idx="11"/>
          </p:nvPr>
        </p:nvSpPr>
        <p:spPr/>
        <p:txBody>
          <a:bodyPr/>
          <a:lstStyle>
            <a:lvl1pPr>
              <a:defRPr/>
            </a:lvl1pPr>
          </a:lstStyle>
          <a:p>
            <a:pPr>
              <a:defRPr/>
            </a:pPr>
            <a:endParaRPr lang="tr-TR"/>
          </a:p>
        </p:txBody>
      </p:sp>
      <p:sp>
        <p:nvSpPr>
          <p:cNvPr id="7"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12"/>
          </p:nvPr>
        </p:nvSpPr>
        <p:spPr/>
        <p:txBody>
          <a:bodyPr/>
          <a:lstStyle>
            <a:lvl1pPr>
              <a:defRPr/>
            </a:lvl1pPr>
          </a:lstStyle>
          <a:p>
            <a:fld id="{538C9FDC-B78F-465E-8386-A87D5E810038}" type="slidenum">
              <a:rPr lang="tr-TR" altLang="tr-T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12 Serbest Form">
            <a:extLst>
              <a:ext uri="{FF2B5EF4-FFF2-40B4-BE49-F238E27FC236}">
                <a16:creationId xmlns:a16="http://schemas.microsoft.com/office/drawing/2014/main" xmlns="" id="{3B020DFD-0B82-469F-AA78-A1CB2E73F900}"/>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11 Serbest Form"/>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14" name="13 Dik Üçgen">
            <a:extLst>
              <a:ext uri="{FF2B5EF4-FFF2-40B4-BE49-F238E27FC236}">
                <a16:creationId xmlns:a16="http://schemas.microsoft.com/office/drawing/2014/main" xmlns="" id="{A31058F9-EC59-40CD-8C7E-6C04FC4BF56F}"/>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14 Düz Bağlayıcı">
            <a:extLst>
              <a:ext uri="{FF2B5EF4-FFF2-40B4-BE49-F238E27FC236}">
                <a16:creationId xmlns:a16="http://schemas.microsoft.com/office/drawing/2014/main" xmlns="" id="{B361E75C-081F-44CF-8136-A882AE360047}"/>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a:extLst>
              <a:ext uri="{FF2B5EF4-FFF2-40B4-BE49-F238E27FC236}">
                <a16:creationId xmlns:a16="http://schemas.microsoft.com/office/drawing/2014/main" xmlns="" id="{05E13519-DB82-49A2-B67E-757064F9B4D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 name="9 Veri Yer Tutucusu">
            <a:extLst>
              <a:ext uri="{FF2B5EF4-FFF2-40B4-BE49-F238E27FC236}">
                <a16:creationId xmlns:a16="http://schemas.microsoft.com/office/drawing/2014/main" xmlns="" id="{044AC912-833B-4B55-859D-E03D51A90E10}"/>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endParaRPr lang="tr-TR"/>
          </a:p>
        </p:txBody>
      </p:sp>
      <p:sp>
        <p:nvSpPr>
          <p:cNvPr id="22" name="21 Altbilgi Yer Tutucusu">
            <a:extLst>
              <a:ext uri="{FF2B5EF4-FFF2-40B4-BE49-F238E27FC236}">
                <a16:creationId xmlns:a16="http://schemas.microsoft.com/office/drawing/2014/main" xmlns="" id="{702B2559-52E4-4A77-8BC6-9FE0EB3FDE44}"/>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18" name="17 Slayt Numarası Yer Tutucusu">
            <a:extLst>
              <a:ext uri="{FF2B5EF4-FFF2-40B4-BE49-F238E27FC236}">
                <a16:creationId xmlns:a16="http://schemas.microsoft.com/office/drawing/2014/main" xmlns="" id="{DB8325CD-1C8E-48D2-A495-240EF54DB45A}"/>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74865672-7F03-487C-B208-939FF42082A3}"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12 Serbest Form">
            <a:extLst>
              <a:ext uri="{FF2B5EF4-FFF2-40B4-BE49-F238E27FC236}">
                <a16:creationId xmlns:a16="http://schemas.microsoft.com/office/drawing/2014/main" xmlns="" id="{3F2E399C-FF38-46D6-A24E-97628FAC0A6C}"/>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051" name="11 Serbest Form"/>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14" name="13 Dik Üçgen">
            <a:extLst>
              <a:ext uri="{FF2B5EF4-FFF2-40B4-BE49-F238E27FC236}">
                <a16:creationId xmlns:a16="http://schemas.microsoft.com/office/drawing/2014/main" xmlns="" id="{3CF970E5-34B2-46B6-8D90-9E6A7FB4F7E9}"/>
              </a:ext>
            </a:extLst>
          </p:cNvPr>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14 Düz Bağlayıcı">
            <a:extLst>
              <a:ext uri="{FF2B5EF4-FFF2-40B4-BE49-F238E27FC236}">
                <a16:creationId xmlns:a16="http://schemas.microsoft.com/office/drawing/2014/main" xmlns="" id="{433FABAA-0BCC-4303-8F10-415A27A34660}"/>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3 Köşeli Çift Ayraç">
            <a:extLst>
              <a:ext uri="{FF2B5EF4-FFF2-40B4-BE49-F238E27FC236}">
                <a16:creationId xmlns:a16="http://schemas.microsoft.com/office/drawing/2014/main" xmlns="" id="{3182CBDC-A616-404F-AF06-B67CECB2E2A9}"/>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6" name="4 Köşeli Çift Ayraç">
            <a:extLst>
              <a:ext uri="{FF2B5EF4-FFF2-40B4-BE49-F238E27FC236}">
                <a16:creationId xmlns:a16="http://schemas.microsoft.com/office/drawing/2014/main" xmlns="" id="{890BC4EF-34DD-42AA-9EC7-B71794E8368A}"/>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9" name="8 Başlık Yer Tutucusu">
            <a:extLst>
              <a:ext uri="{FF2B5EF4-FFF2-40B4-BE49-F238E27FC236}">
                <a16:creationId xmlns:a16="http://schemas.microsoft.com/office/drawing/2014/main" xmlns="" id="{517741C8-8866-4420-9FD3-6532C93D13EA}"/>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2059"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7" name="3 Veri Yer Tutucusu">
            <a:extLst>
              <a:ext uri="{FF2B5EF4-FFF2-40B4-BE49-F238E27FC236}">
                <a16:creationId xmlns:a16="http://schemas.microsoft.com/office/drawing/2014/main" xmlns="" id="{7644E0A1-A196-46D8-AAB2-810E97AC4D11}"/>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defRPr>
            </a:lvl1pPr>
            <a:extLst/>
          </a:lstStyle>
          <a:p>
            <a:pPr>
              <a:defRPr/>
            </a:pPr>
            <a:endParaRPr lang="tr-TR"/>
          </a:p>
        </p:txBody>
      </p:sp>
      <p:sp>
        <p:nvSpPr>
          <p:cNvPr id="19" name="4 Altbilgi Yer Tutucusu">
            <a:extLst>
              <a:ext uri="{FF2B5EF4-FFF2-40B4-BE49-F238E27FC236}">
                <a16:creationId xmlns:a16="http://schemas.microsoft.com/office/drawing/2014/main" xmlns="" id="{019945C4-56B2-4535-B56C-24409FDB1396}"/>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20" name="5 Slayt Numarası Yer Tutucusu">
            <a:extLst>
              <a:ext uri="{FF2B5EF4-FFF2-40B4-BE49-F238E27FC236}">
                <a16:creationId xmlns:a16="http://schemas.microsoft.com/office/drawing/2014/main" xmlns="" id="{958096E3-C584-4DB9-9E6F-386AD9084DD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0C9073D2-8599-489A-9FDA-97D39E92CE42}"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12 Serbest Form">
            <a:extLst>
              <a:ext uri="{FF2B5EF4-FFF2-40B4-BE49-F238E27FC236}">
                <a16:creationId xmlns:a16="http://schemas.microsoft.com/office/drawing/2014/main" xmlns="" id="{B0724420-9D3C-4992-A95F-1395387E1AD9}"/>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3075" name="11 Serbest Form"/>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14" name="13 Dik Üçgen">
            <a:extLst>
              <a:ext uri="{FF2B5EF4-FFF2-40B4-BE49-F238E27FC236}">
                <a16:creationId xmlns:a16="http://schemas.microsoft.com/office/drawing/2014/main" xmlns="" id="{BD12910B-01E4-4FE7-9716-AB5961A7C7FB}"/>
              </a:ext>
            </a:extLst>
          </p:cNvPr>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14 Düz Bağlayıcı">
            <a:extLst>
              <a:ext uri="{FF2B5EF4-FFF2-40B4-BE49-F238E27FC236}">
                <a16:creationId xmlns:a16="http://schemas.microsoft.com/office/drawing/2014/main" xmlns="" id="{75AECF96-47FA-4319-B002-EE972B663B49}"/>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a:extLst>
              <a:ext uri="{FF2B5EF4-FFF2-40B4-BE49-F238E27FC236}">
                <a16:creationId xmlns:a16="http://schemas.microsoft.com/office/drawing/2014/main" xmlns="" id="{5C809725-03D3-4D4E-ABA1-D07F5B09BC08}"/>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3081"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1" name="4 Veri Yer Tutucusu">
            <a:extLst>
              <a:ext uri="{FF2B5EF4-FFF2-40B4-BE49-F238E27FC236}">
                <a16:creationId xmlns:a16="http://schemas.microsoft.com/office/drawing/2014/main" xmlns="" id="{9280E65B-B05A-4328-948E-3473CCC56860}"/>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defRPr>
            </a:lvl1pPr>
            <a:extLst/>
          </a:lstStyle>
          <a:p>
            <a:pPr>
              <a:defRPr/>
            </a:pPr>
            <a:endParaRPr lang="tr-TR"/>
          </a:p>
        </p:txBody>
      </p:sp>
      <p:sp>
        <p:nvSpPr>
          <p:cNvPr id="16" name="5 Altbilgi Yer Tutucusu">
            <a:extLst>
              <a:ext uri="{FF2B5EF4-FFF2-40B4-BE49-F238E27FC236}">
                <a16:creationId xmlns:a16="http://schemas.microsoft.com/office/drawing/2014/main" xmlns="" id="{E65F975E-BC1E-4728-8718-E6B144FB3D37}"/>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17" name="6 Slayt Numarası Yer Tutucusu">
            <a:extLst>
              <a:ext uri="{FF2B5EF4-FFF2-40B4-BE49-F238E27FC236}">
                <a16:creationId xmlns:a16="http://schemas.microsoft.com/office/drawing/2014/main" xmlns="" id="{2AEB6A57-789D-4CDC-B7F3-D1BB5B59B20D}"/>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CE186297-8862-430E-B3AD-1B1926CF47F7}"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8 Başlık Yer Tutucusu">
            <a:extLst>
              <a:ext uri="{FF2B5EF4-FFF2-40B4-BE49-F238E27FC236}">
                <a16:creationId xmlns:a16="http://schemas.microsoft.com/office/drawing/2014/main" xmlns="" id="{D96B727A-6E3E-4B64-ADC4-3CB2BB07C107}"/>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4099"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1" name="6 Veri Yer Tutucusu">
            <a:extLst>
              <a:ext uri="{FF2B5EF4-FFF2-40B4-BE49-F238E27FC236}">
                <a16:creationId xmlns:a16="http://schemas.microsoft.com/office/drawing/2014/main" xmlns="" id="{C6F71A3D-D4E3-4D9C-8A3B-F549B62FA2DC}"/>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defRPr>
            </a:lvl1pPr>
            <a:extLst/>
          </a:lstStyle>
          <a:p>
            <a:pPr>
              <a:defRPr/>
            </a:pPr>
            <a:endParaRPr lang="tr-TR"/>
          </a:p>
        </p:txBody>
      </p:sp>
      <p:sp>
        <p:nvSpPr>
          <p:cNvPr id="16" name="7 Altbilgi Yer Tutucusu">
            <a:extLst>
              <a:ext uri="{FF2B5EF4-FFF2-40B4-BE49-F238E27FC236}">
                <a16:creationId xmlns:a16="http://schemas.microsoft.com/office/drawing/2014/main" xmlns="" id="{A1C32002-D085-44A2-ABEE-674B3EAB9A12}"/>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17" name="8 Slayt Numarası Yer Tutucusu">
            <a:extLst>
              <a:ext uri="{FF2B5EF4-FFF2-40B4-BE49-F238E27FC236}">
                <a16:creationId xmlns:a16="http://schemas.microsoft.com/office/drawing/2014/main" xmlns="" id="{BBD33EF4-BAAE-4F74-BE4A-4EDB944C56EA}"/>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C56212EE-6006-4963-98B5-A24CF7D4B866}"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12 Serbest Form">
            <a:extLst>
              <a:ext uri="{FF2B5EF4-FFF2-40B4-BE49-F238E27FC236}">
                <a16:creationId xmlns:a16="http://schemas.microsoft.com/office/drawing/2014/main" xmlns="" id="{63E5A959-C437-491A-9C52-E8F2A3E0496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5123" name="11 Serbest Form"/>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14" name="13 Dik Üçgen">
            <a:extLst>
              <a:ext uri="{FF2B5EF4-FFF2-40B4-BE49-F238E27FC236}">
                <a16:creationId xmlns:a16="http://schemas.microsoft.com/office/drawing/2014/main" xmlns="" id="{15A0A198-6A86-432C-A2E4-916D1C77A6BC}"/>
              </a:ext>
            </a:extLst>
          </p:cNvPr>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14 Düz Bağlayıcı">
            <a:extLst>
              <a:ext uri="{FF2B5EF4-FFF2-40B4-BE49-F238E27FC236}">
                <a16:creationId xmlns:a16="http://schemas.microsoft.com/office/drawing/2014/main" xmlns="" id="{DBAC6003-712B-4080-8195-4CC956FA33F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a:extLst>
              <a:ext uri="{FF2B5EF4-FFF2-40B4-BE49-F238E27FC236}">
                <a16:creationId xmlns:a16="http://schemas.microsoft.com/office/drawing/2014/main" xmlns="" id="{32E9AFC4-F43D-4C2E-A8DE-0DCFD591F4F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5129"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1" name="2 Veri Yer Tutucusu">
            <a:extLst>
              <a:ext uri="{FF2B5EF4-FFF2-40B4-BE49-F238E27FC236}">
                <a16:creationId xmlns:a16="http://schemas.microsoft.com/office/drawing/2014/main" xmlns="" id="{6C647F1F-648E-47ED-B275-796EAEC532C2}"/>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defRPr>
            </a:lvl1pPr>
            <a:extLst/>
          </a:lstStyle>
          <a:p>
            <a:pPr>
              <a:defRPr/>
            </a:pPr>
            <a:endParaRPr lang="tr-TR"/>
          </a:p>
        </p:txBody>
      </p:sp>
      <p:sp>
        <p:nvSpPr>
          <p:cNvPr id="16" name="3 Altbilgi Yer Tutucusu">
            <a:extLst>
              <a:ext uri="{FF2B5EF4-FFF2-40B4-BE49-F238E27FC236}">
                <a16:creationId xmlns:a16="http://schemas.microsoft.com/office/drawing/2014/main" xmlns="" id="{C545E5FC-5515-468F-9718-FCB4D7D3B86E}"/>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17" name="4 Slayt Numarası Yer Tutucusu">
            <a:extLst>
              <a:ext uri="{FF2B5EF4-FFF2-40B4-BE49-F238E27FC236}">
                <a16:creationId xmlns:a16="http://schemas.microsoft.com/office/drawing/2014/main" xmlns="" id="{C057DCA4-2AED-4E0D-9126-DDAE1A3B589D}"/>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A4240A45-2F54-44FD-95C6-CE06A553CCD6}"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8 Başlık Yer Tutucusu">
            <a:extLst>
              <a:ext uri="{FF2B5EF4-FFF2-40B4-BE49-F238E27FC236}">
                <a16:creationId xmlns:a16="http://schemas.microsoft.com/office/drawing/2014/main" xmlns="" id="{C731CEB2-9952-4423-9F6E-79B2825F3E15}"/>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6147"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1" name="4 Veri Yer Tutucusu">
            <a:extLst>
              <a:ext uri="{FF2B5EF4-FFF2-40B4-BE49-F238E27FC236}">
                <a16:creationId xmlns:a16="http://schemas.microsoft.com/office/drawing/2014/main" xmlns="" id="{3DAFD0AC-5CBD-4287-9420-1FFC216D2AB4}"/>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defRPr>
            </a:lvl1pPr>
            <a:extLst/>
          </a:lstStyle>
          <a:p>
            <a:pPr>
              <a:defRPr/>
            </a:pPr>
            <a:endParaRPr lang="tr-TR"/>
          </a:p>
        </p:txBody>
      </p:sp>
      <p:sp>
        <p:nvSpPr>
          <p:cNvPr id="16" name="5 Altbilgi Yer Tutucusu">
            <a:extLst>
              <a:ext uri="{FF2B5EF4-FFF2-40B4-BE49-F238E27FC236}">
                <a16:creationId xmlns:a16="http://schemas.microsoft.com/office/drawing/2014/main" xmlns="" id="{B51F1DD7-ACF0-448F-B493-2631F94A3280}"/>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17" name="6 Slayt Numarası Yer Tutucusu">
            <a:extLst>
              <a:ext uri="{FF2B5EF4-FFF2-40B4-BE49-F238E27FC236}">
                <a16:creationId xmlns:a16="http://schemas.microsoft.com/office/drawing/2014/main" xmlns="" id="{622D8005-C762-464A-9688-388C7DA788C9}"/>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85DD3C8C-C1FF-49D0-98FE-70AEE8FAB7B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4 Serbest Form">
            <a:extLst>
              <a:ext uri="{FF2B5EF4-FFF2-40B4-BE49-F238E27FC236}">
                <a16:creationId xmlns:a16="http://schemas.microsoft.com/office/drawing/2014/main" xmlns="" id="{4C822F92-50DE-4C48-AFD3-7F4CA5D3810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171" name="5 Serbest Form"/>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17" name="6 Dik Üçgen">
            <a:extLst>
              <a:ext uri="{FF2B5EF4-FFF2-40B4-BE49-F238E27FC236}">
                <a16:creationId xmlns:a16="http://schemas.microsoft.com/office/drawing/2014/main" xmlns="" id="{D7B98E40-D953-4D14-9AC8-383B2C9E7C3A}"/>
              </a:ext>
            </a:extLst>
          </p:cNvPr>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9" name="7 Düz Bağlayıcı">
            <a:extLst>
              <a:ext uri="{FF2B5EF4-FFF2-40B4-BE49-F238E27FC236}">
                <a16:creationId xmlns:a16="http://schemas.microsoft.com/office/drawing/2014/main" xmlns="" id="{88F8DAAE-A9D5-47EF-85EA-E1CA7948AD6E}"/>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 name="8 Köşeli Çift Ayraç">
            <a:extLst>
              <a:ext uri="{FF2B5EF4-FFF2-40B4-BE49-F238E27FC236}">
                <a16:creationId xmlns:a16="http://schemas.microsoft.com/office/drawing/2014/main" xmlns="" id="{3056FFE4-44C2-4B46-9F9A-3EF5237214A9}"/>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1" name="9 Köşeli Çift Ayraç">
            <a:extLst>
              <a:ext uri="{FF2B5EF4-FFF2-40B4-BE49-F238E27FC236}">
                <a16:creationId xmlns:a16="http://schemas.microsoft.com/office/drawing/2014/main" xmlns="" id="{234922D1-2978-418B-BC86-563EA64426B9}"/>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9" name="8 Başlık Yer Tutucusu">
            <a:extLst>
              <a:ext uri="{FF2B5EF4-FFF2-40B4-BE49-F238E27FC236}">
                <a16:creationId xmlns:a16="http://schemas.microsoft.com/office/drawing/2014/main" xmlns="" id="{5A09B5E1-8936-418C-AAE3-BB4F5B56105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7179"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3" name="4 Veri Yer Tutucusu">
            <a:extLst>
              <a:ext uri="{FF2B5EF4-FFF2-40B4-BE49-F238E27FC236}">
                <a16:creationId xmlns:a16="http://schemas.microsoft.com/office/drawing/2014/main" xmlns="" id="{21D7AB55-A5A6-4AE5-BFF3-FB4E29410BF0}"/>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solidFill>
                  <a:schemeClr val="tx1"/>
                </a:solidFill>
                <a:latin typeface="+mn-lt"/>
              </a:defRPr>
            </a:lvl1pPr>
            <a:extLst/>
          </a:lstStyle>
          <a:p>
            <a:pPr>
              <a:defRPr/>
            </a:pPr>
            <a:endParaRPr lang="tr-TR"/>
          </a:p>
        </p:txBody>
      </p:sp>
      <p:sp>
        <p:nvSpPr>
          <p:cNvPr id="24" name="5 Altbilgi Yer Tutucusu">
            <a:extLst>
              <a:ext uri="{FF2B5EF4-FFF2-40B4-BE49-F238E27FC236}">
                <a16:creationId xmlns:a16="http://schemas.microsoft.com/office/drawing/2014/main" xmlns="" id="{B4A18A56-9351-4DAE-A50E-9E3638557E76}"/>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endParaRPr lang="tr-TR"/>
          </a:p>
        </p:txBody>
      </p:sp>
      <p:sp>
        <p:nvSpPr>
          <p:cNvPr id="25" name="6 Slayt Numarası Yer Tutucusu">
            <a:extLst>
              <a:ext uri="{FF2B5EF4-FFF2-40B4-BE49-F238E27FC236}">
                <a16:creationId xmlns:a16="http://schemas.microsoft.com/office/drawing/2014/main" xmlns="" id="{DF5F0FF2-C043-445D-AA12-A02CADA040DB}"/>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fld id="{26322FD9-1C0E-4CF9-A091-6423BFF31215}"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3 Dik Üçgen">
            <a:extLst>
              <a:ext uri="{FF2B5EF4-FFF2-40B4-BE49-F238E27FC236}">
                <a16:creationId xmlns:a16="http://schemas.microsoft.com/office/drawing/2014/main" xmlns="" id="{5C33CF02-A965-4C76-9823-F03B540CA758}"/>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195" name="15 Grup"/>
          <p:cNvGrpSpPr>
            <a:grpSpLocks/>
          </p:cNvGrpSpPr>
          <p:nvPr/>
        </p:nvGrpSpPr>
        <p:grpSpPr bwMode="auto">
          <a:xfrm>
            <a:off x="-3175" y="4953000"/>
            <a:ext cx="9147175" cy="1911350"/>
            <a:chOff x="-3765" y="4832896"/>
            <a:chExt cx="9147765" cy="2032192"/>
          </a:xfrm>
        </p:grpSpPr>
        <p:sp>
          <p:nvSpPr>
            <p:cNvPr id="17" name="5 Serbest Form">
              <a:extLst>
                <a:ext uri="{FF2B5EF4-FFF2-40B4-BE49-F238E27FC236}">
                  <a16:creationId xmlns:a16="http://schemas.microsoft.com/office/drawing/2014/main" xmlns="" id="{3FD609E9-5AC0-4EB5-85BD-3DDF3A6E46AC}"/>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202" name="6 Serbest Form"/>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20" name="7 Serbest Form">
              <a:extLst>
                <a:ext uri="{FF2B5EF4-FFF2-40B4-BE49-F238E27FC236}">
                  <a16:creationId xmlns:a16="http://schemas.microsoft.com/office/drawing/2014/main" xmlns="" id="{51A616E0-32E9-41B6-BD74-76ECFD8AC34C}"/>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1" name="9 Düz Bağlayıcı">
              <a:extLst>
                <a:ext uri="{FF2B5EF4-FFF2-40B4-BE49-F238E27FC236}">
                  <a16:creationId xmlns:a16="http://schemas.microsoft.com/office/drawing/2014/main" xmlns="" id="{2E75706F-A4A4-49AF-8252-0757CB926A6D}"/>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Başlık Yer Tutucusu">
            <a:extLst>
              <a:ext uri="{FF2B5EF4-FFF2-40B4-BE49-F238E27FC236}">
                <a16:creationId xmlns:a16="http://schemas.microsoft.com/office/drawing/2014/main" xmlns="" id="{A3D1F02B-D739-4526-99FD-3954C82E8E35}"/>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8197"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3" name="29 Veri Yer Tutucusu">
            <a:extLst>
              <a:ext uri="{FF2B5EF4-FFF2-40B4-BE49-F238E27FC236}">
                <a16:creationId xmlns:a16="http://schemas.microsoft.com/office/drawing/2014/main" xmlns="" id="{B3F17093-45F0-4B42-8763-870BD57D7D99}"/>
              </a:ext>
            </a:extLst>
          </p:cNvPr>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solidFill>
                  <a:srgbClr val="FFFFFF"/>
                </a:solidFill>
                <a:latin typeface="+mn-lt"/>
              </a:defRPr>
            </a:lvl1pPr>
            <a:extLst/>
          </a:lstStyle>
          <a:p>
            <a:pPr>
              <a:defRPr/>
            </a:pPr>
            <a:endParaRPr lang="tr-TR"/>
          </a:p>
        </p:txBody>
      </p:sp>
      <p:sp>
        <p:nvSpPr>
          <p:cNvPr id="24" name="18 Altbilgi Yer Tutucusu">
            <a:extLst>
              <a:ext uri="{FF2B5EF4-FFF2-40B4-BE49-F238E27FC236}">
                <a16:creationId xmlns:a16="http://schemas.microsoft.com/office/drawing/2014/main" xmlns="" id="{3AC19B37-374B-4D20-B14C-047AFB7F82E7}"/>
              </a:ext>
            </a:extLst>
          </p:cNvPr>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mn-lt"/>
              </a:defRPr>
            </a:lvl1pPr>
          </a:lstStyle>
          <a:p>
            <a:pPr>
              <a:defRPr/>
            </a:pPr>
            <a:endParaRPr lang="tr-TR"/>
          </a:p>
        </p:txBody>
      </p:sp>
      <p:sp>
        <p:nvSpPr>
          <p:cNvPr id="25" name="26 Slayt Numarası Yer Tutucusu">
            <a:extLst>
              <a:ext uri="{FF2B5EF4-FFF2-40B4-BE49-F238E27FC236}">
                <a16:creationId xmlns:a16="http://schemas.microsoft.com/office/drawing/2014/main" xmlns="" id="{6EB33563-4C02-47E0-A2B2-44108EFA6031}"/>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FFFFFF"/>
                </a:solidFill>
                <a:latin typeface="Lucida Sans Unicode" pitchFamily="34" charset="0"/>
              </a:defRPr>
            </a:lvl1pPr>
          </a:lstStyle>
          <a:p>
            <a:fld id="{E6022577-9ECC-40F8-9B76-5046B7345118}"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9.gif"/><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Slayt Numarası Yer Tutucusu"/>
          <p:cNvSpPr>
            <a:spLocks noGrp="1" noChangeArrowheads="1"/>
          </p:cNvSpPr>
          <p:nvPr>
            <p:ph type="sldNum" sz="quarter" idx="12"/>
          </p:nvPr>
        </p:nvSpPr>
        <p:spPr bwMode="auto">
          <a:noFill/>
          <a:ln>
            <a:miter lim="800000"/>
            <a:headEnd/>
            <a:tailEnd/>
          </a:ln>
        </p:spPr>
        <p:txBody>
          <a:bodyPr/>
          <a:lstStyle/>
          <a:p>
            <a:fld id="{41300C4E-C1E4-437B-B149-CA91754C9A97}" type="slidenum">
              <a:rPr lang="tr-TR" altLang="tr-TR"/>
              <a:pPr/>
              <a:t>1</a:t>
            </a:fld>
            <a:endParaRPr lang="tr-TR" altLang="tr-TR"/>
          </a:p>
        </p:txBody>
      </p:sp>
      <p:sp>
        <p:nvSpPr>
          <p:cNvPr id="19460" name="Rectangle 4">
            <a:extLst>
              <a:ext uri="{FF2B5EF4-FFF2-40B4-BE49-F238E27FC236}">
                <a16:creationId xmlns:a16="http://schemas.microsoft.com/office/drawing/2014/main" xmlns="" id="{F34C4168-3949-4C01-937E-5AE3C41EF354}"/>
              </a:ext>
            </a:extLst>
          </p:cNvPr>
          <p:cNvSpPr>
            <a:spLocks noGrp="1"/>
          </p:cNvSpPr>
          <p:nvPr>
            <p:ph type="ctrTitle"/>
          </p:nvPr>
        </p:nvSpPr>
        <p:spPr bwMode="auto">
          <a:xfrm>
            <a:off x="468543" y="1268760"/>
            <a:ext cx="8165794" cy="1716906"/>
          </a:xfrm>
        </p:spPr>
        <p:txBody>
          <a:bodyPr wrap="square" lIns="91440" tIns="45720" rIns="91440" bIns="45720" numCol="1" anchorCtr="0" compatLnSpc="1">
            <a:prstTxWarp prst="textNoShape">
              <a:avLst/>
            </a:prstTxWarp>
            <a:normAutofit fontScale="90000"/>
          </a:bodyPr>
          <a:lstStyle/>
          <a:p>
            <a:pPr algn="ctr" eaLnBrk="1" hangingPunct="1">
              <a:defRPr/>
            </a:pPr>
            <a:r>
              <a:rPr lang="tr-TR" sz="4000" dirty="0">
                <a:solidFill>
                  <a:schemeClr val="bg2">
                    <a:lumMod val="25000"/>
                  </a:schemeClr>
                </a:solidFill>
                <a:latin typeface="Arial Black" panose="020B0A04020102020204" pitchFamily="34" charset="0"/>
              </a:rPr>
              <a:t>DOĞRU MESLEK SEÇİMİ </a:t>
            </a:r>
            <a:r>
              <a:rPr lang="tr-TR" sz="4000" dirty="0">
                <a:solidFill>
                  <a:schemeClr val="accent6"/>
                </a:solidFill>
                <a:latin typeface="Arial Black" panose="020B0A04020102020204" pitchFamily="34" charset="0"/>
              </a:rPr>
              <a:t/>
            </a:r>
            <a:br>
              <a:rPr lang="tr-TR" sz="4000" dirty="0">
                <a:solidFill>
                  <a:schemeClr val="accent6"/>
                </a:solidFill>
                <a:latin typeface="Arial Black" panose="020B0A04020102020204" pitchFamily="34" charset="0"/>
              </a:rPr>
            </a:br>
            <a:r>
              <a:rPr lang="tr-TR" sz="4000" dirty="0">
                <a:solidFill>
                  <a:schemeClr val="accent6"/>
                </a:solidFill>
                <a:latin typeface="Arial Black" panose="020B0A04020102020204" pitchFamily="34" charset="0"/>
              </a:rPr>
              <a:t/>
            </a:r>
            <a:br>
              <a:rPr lang="tr-TR" sz="4000" dirty="0">
                <a:solidFill>
                  <a:schemeClr val="accent6"/>
                </a:solidFill>
                <a:latin typeface="Arial Black" panose="020B0A04020102020204" pitchFamily="34" charset="0"/>
              </a:rPr>
            </a:br>
            <a:r>
              <a:rPr lang="tr-TR" sz="4000" dirty="0">
                <a:solidFill>
                  <a:schemeClr val="accent1">
                    <a:lumMod val="75000"/>
                  </a:schemeClr>
                </a:solidFill>
                <a:latin typeface="Arial Black" panose="020B0A04020102020204" pitchFamily="34" charset="0"/>
              </a:rPr>
              <a:t>GELECEĞİN MESLEKLERİ</a:t>
            </a:r>
          </a:p>
        </p:txBody>
      </p:sp>
      <p:graphicFrame>
        <p:nvGraphicFramePr>
          <p:cNvPr id="310276" name="Object 8"/>
          <p:cNvGraphicFramePr>
            <a:graphicFrameLocks noChangeAspect="1"/>
          </p:cNvGraphicFramePr>
          <p:nvPr/>
        </p:nvGraphicFramePr>
        <p:xfrm>
          <a:off x="2700338" y="4221163"/>
          <a:ext cx="3228975" cy="2232025"/>
        </p:xfrm>
        <a:graphic>
          <a:graphicData uri="http://schemas.openxmlformats.org/presentationml/2006/ole">
            <p:oleObj spid="_x0000_s11268" name="Klip" r:id="rId4" imgW="3228975" imgH="3044825"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additive="base">
                                        <p:cTn id="7" dur="500" fill="hold"/>
                                        <p:tgtEl>
                                          <p:spTgt spid="310276"/>
                                        </p:tgtEl>
                                        <p:attrNameLst>
                                          <p:attrName>ppt_x</p:attrName>
                                        </p:attrNameLst>
                                      </p:cBhvr>
                                      <p:tavLst>
                                        <p:tav tm="0">
                                          <p:val>
                                            <p:strVal val="#ppt_x"/>
                                          </p:val>
                                        </p:tav>
                                        <p:tav tm="100000">
                                          <p:val>
                                            <p:strVal val="#ppt_x"/>
                                          </p:val>
                                        </p:tav>
                                      </p:tavLst>
                                    </p:anim>
                                    <p:anim calcmode="lin" valueType="num">
                                      <p:cBhvr additive="base">
                                        <p:cTn id="8" dur="500" fill="hold"/>
                                        <p:tgtEl>
                                          <p:spTgt spid="310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a:spLocks noGrp="1" noChangeArrowheads="1"/>
          </p:cNvSpPr>
          <p:nvPr>
            <p:ph type="sldNum" sz="quarter" idx="12"/>
          </p:nvPr>
        </p:nvSpPr>
        <p:spPr bwMode="auto">
          <a:noFill/>
          <a:ln>
            <a:miter lim="800000"/>
            <a:headEnd/>
            <a:tailEnd/>
          </a:ln>
        </p:spPr>
        <p:txBody>
          <a:bodyPr/>
          <a:lstStyle/>
          <a:p>
            <a:fld id="{25248FBC-FA53-4B75-87F0-AC5B19A755AF}" type="slidenum">
              <a:rPr lang="tr-TR" altLang="tr-TR"/>
              <a:pPr/>
              <a:t>10</a:t>
            </a:fld>
            <a:endParaRPr lang="tr-TR" altLang="tr-TR"/>
          </a:p>
        </p:txBody>
      </p:sp>
      <p:sp>
        <p:nvSpPr>
          <p:cNvPr id="150530" name="Rectangle 2">
            <a:extLst>
              <a:ext uri="{FF2B5EF4-FFF2-40B4-BE49-F238E27FC236}">
                <a16:creationId xmlns:a16="http://schemas.microsoft.com/office/drawing/2014/main" xmlns="" id="{06792CB1-8D10-48EA-A02F-523F558B600F}"/>
              </a:ext>
            </a:extLst>
          </p:cNvPr>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tr-TR"/>
              <a:t>BİLİNÇLİ SEÇİM</a:t>
            </a:r>
          </a:p>
        </p:txBody>
      </p:sp>
      <p:sp>
        <p:nvSpPr>
          <p:cNvPr id="25604" name="Rectangle 3"/>
          <p:cNvSpPr>
            <a:spLocks noGrp="1"/>
          </p:cNvSpPr>
          <p:nvPr>
            <p:ph type="body" idx="1"/>
          </p:nvPr>
        </p:nvSpPr>
        <p:spPr/>
        <p:txBody>
          <a:bodyPr/>
          <a:lstStyle/>
          <a:p>
            <a:pPr eaLnBrk="1" hangingPunct="1">
              <a:lnSpc>
                <a:spcPct val="90000"/>
              </a:lnSpc>
            </a:pPr>
            <a:r>
              <a:rPr lang="tr-TR" altLang="tr-TR" sz="2800" smtClean="0"/>
              <a:t>Meslek seçiminde dikkat edilmesi gereken bir başka önemli nokta ise okul seçimi ile ilgili olan kısmıdır. </a:t>
            </a:r>
          </a:p>
          <a:p>
            <a:pPr eaLnBrk="1" hangingPunct="1">
              <a:lnSpc>
                <a:spcPct val="90000"/>
              </a:lnSpc>
              <a:buFont typeface="Wingdings 3" pitchFamily="18" charset="2"/>
              <a:buNone/>
            </a:pPr>
            <a:endParaRPr lang="tr-TR" altLang="tr-TR" sz="2800" smtClean="0"/>
          </a:p>
          <a:p>
            <a:pPr eaLnBrk="1" hangingPunct="1">
              <a:lnSpc>
                <a:spcPct val="90000"/>
              </a:lnSpc>
              <a:buFont typeface="Wingdings" pitchFamily="2" charset="2"/>
              <a:buChar char="Ø"/>
            </a:pPr>
            <a:r>
              <a:rPr lang="tr-TR" altLang="tr-TR" sz="2800" smtClean="0"/>
              <a:t>Burada önemli olan 4 veya 5 yıl geçirilecek okul yaşamı değil, </a:t>
            </a:r>
            <a:r>
              <a:rPr lang="tr-TR" altLang="tr-TR" sz="2800" smtClean="0">
                <a:solidFill>
                  <a:srgbClr val="071F85"/>
                </a:solidFill>
              </a:rPr>
              <a:t>bir ömür boyu birlikte olunacak meslek hayatıdır.</a:t>
            </a:r>
            <a:r>
              <a:rPr lang="tr-TR" altLang="tr-TR" sz="2800" smtClean="0"/>
              <a:t> </a:t>
            </a:r>
          </a:p>
          <a:p>
            <a:pPr eaLnBrk="1" hangingPunct="1">
              <a:lnSpc>
                <a:spcPct val="90000"/>
              </a:lnSpc>
              <a:buFont typeface="Wingdings" pitchFamily="2" charset="2"/>
              <a:buChar char="Ø"/>
            </a:pPr>
            <a:endParaRPr lang="tr-TR" altLang="tr-TR" sz="2800" smtClean="0"/>
          </a:p>
          <a:p>
            <a:pPr lvl="2" eaLnBrk="1" hangingPunct="1">
              <a:lnSpc>
                <a:spcPct val="90000"/>
              </a:lnSpc>
              <a:buFont typeface="Wingdings" pitchFamily="2" charset="2"/>
              <a:buChar char="Ø"/>
            </a:pPr>
            <a:r>
              <a:rPr lang="tr-TR" altLang="tr-TR" sz="2800" smtClean="0"/>
              <a:t>Bu nedenle okul değil, doğru mesleği seçmek önemlidir !</a:t>
            </a:r>
          </a:p>
        </p:txBody>
      </p:sp>
      <p:pic>
        <p:nvPicPr>
          <p:cNvPr id="25605" name="Picture 4" descr="j0288919"/>
          <p:cNvPicPr>
            <a:picLocks noChangeAspect="1" noChangeArrowheads="1" noCrop="1"/>
          </p:cNvPicPr>
          <p:nvPr/>
        </p:nvPicPr>
        <p:blipFill>
          <a:blip r:embed="rId2"/>
          <a:srcRect/>
          <a:stretch>
            <a:fillRect/>
          </a:stretch>
        </p:blipFill>
        <p:spPr bwMode="auto">
          <a:xfrm>
            <a:off x="250825" y="4868863"/>
            <a:ext cx="792163"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Slayt Numarası Yer Tutucusu"/>
          <p:cNvSpPr>
            <a:spLocks noGrp="1" noChangeArrowheads="1"/>
          </p:cNvSpPr>
          <p:nvPr>
            <p:ph type="sldNum" sz="quarter" idx="12"/>
          </p:nvPr>
        </p:nvSpPr>
        <p:spPr bwMode="auto">
          <a:noFill/>
          <a:ln>
            <a:miter lim="800000"/>
            <a:headEnd/>
            <a:tailEnd/>
          </a:ln>
        </p:spPr>
        <p:txBody>
          <a:bodyPr/>
          <a:lstStyle/>
          <a:p>
            <a:fld id="{4ABC72D9-6260-4371-A4D7-4214E5C11496}" type="slidenum">
              <a:rPr lang="tr-TR" altLang="tr-TR"/>
              <a:pPr/>
              <a:t>11</a:t>
            </a:fld>
            <a:endParaRPr lang="tr-TR" altLang="tr-TR"/>
          </a:p>
        </p:txBody>
      </p:sp>
      <p:sp>
        <p:nvSpPr>
          <p:cNvPr id="98306" name="Rectangle 2">
            <a:extLst>
              <a:ext uri="{FF2B5EF4-FFF2-40B4-BE49-F238E27FC236}">
                <a16:creationId xmlns:a16="http://schemas.microsoft.com/office/drawing/2014/main" xmlns="" id="{AA8EE15D-EE93-4FAD-8BD5-6CE5576C1B37}"/>
              </a:ext>
            </a:extLst>
          </p:cNvPr>
          <p:cNvSpPr>
            <a:spLocks noGrp="1"/>
          </p:cNvSpPr>
          <p:nvPr>
            <p:ph type="title"/>
          </p:nvPr>
        </p:nvSpPr>
        <p:spPr bwMode="auto">
          <a:xfrm>
            <a:off x="611188" y="274638"/>
            <a:ext cx="8532812" cy="1143000"/>
          </a:xfrm>
        </p:spPr>
        <p:txBody>
          <a:bodyPr wrap="square" lIns="91440" tIns="45720" rIns="91440" bIns="45720" numCol="1" anchorCtr="0" compatLnSpc="1">
            <a:prstTxWarp prst="textNoShape">
              <a:avLst/>
            </a:prstTxWarp>
            <a:normAutofit fontScale="90000"/>
          </a:bodyPr>
          <a:lstStyle/>
          <a:p>
            <a:pPr algn="ctr" eaLnBrk="1" hangingPunct="1">
              <a:defRPr/>
            </a:pPr>
            <a:r>
              <a:rPr lang="tr-TR" sz="3600">
                <a:effectLst>
                  <a:outerShdw blurRad="38100" dist="38100" dir="2700000" algn="tl">
                    <a:srgbClr val="C0C0C0"/>
                  </a:outerShdw>
                </a:effectLst>
              </a:rPr>
              <a:t>MESLEK SEÇİMİ ÖNEMLİ BİR KARARDIR</a:t>
            </a:r>
          </a:p>
        </p:txBody>
      </p:sp>
      <p:sp>
        <p:nvSpPr>
          <p:cNvPr id="98307" name="Rectangle 3">
            <a:extLst>
              <a:ext uri="{FF2B5EF4-FFF2-40B4-BE49-F238E27FC236}">
                <a16:creationId xmlns:a16="http://schemas.microsoft.com/office/drawing/2014/main" xmlns="" id="{9DDC8FA3-E557-4E42-BF40-9F0E2348478A}"/>
              </a:ext>
            </a:extLst>
          </p:cNvPr>
          <p:cNvSpPr>
            <a:spLocks noGrp="1"/>
          </p:cNvSpPr>
          <p:nvPr>
            <p:ph type="body" idx="1"/>
          </p:nvPr>
        </p:nvSpPr>
        <p:spPr>
          <a:xfrm>
            <a:off x="250825" y="1341438"/>
            <a:ext cx="8642350" cy="4665662"/>
          </a:xfrm>
        </p:spPr>
        <p:txBody>
          <a:bodyPr/>
          <a:lstStyle/>
          <a:p>
            <a:pPr eaLnBrk="1" hangingPunct="1">
              <a:lnSpc>
                <a:spcPct val="90000"/>
              </a:lnSpc>
              <a:defRPr/>
            </a:pPr>
            <a:r>
              <a:rPr lang="tr-TR">
                <a:effectLst>
                  <a:outerShdw blurRad="38100" dist="38100" dir="2700000" algn="tl">
                    <a:srgbClr val="C0C0C0"/>
                  </a:outerShdw>
                </a:effectLst>
              </a:rPr>
              <a:t>Meslek seçimi kişinin yaşamı boyunca verdiği en önemli kararlardan biridir. Bu nedenle dikkat edilmesi gereken en önemli unsur</a:t>
            </a:r>
            <a:r>
              <a:rPr lang="tr-TR"/>
              <a:t>  </a:t>
            </a:r>
            <a:r>
              <a:rPr lang="tr-TR" b="1">
                <a:solidFill>
                  <a:schemeClr val="folHlink"/>
                </a:solidFill>
                <a:effectLst>
                  <a:outerShdw blurRad="38100" dist="38100" dir="2700000" algn="tl">
                    <a:srgbClr val="C0C0C0"/>
                  </a:outerShdw>
                </a:effectLst>
              </a:rPr>
              <a:t>mesleğin sadece para kazanma, geçimini sağlama yolu olarak görülmemesi gerektiği, kişinin severek yapabileceği bir iş olmasıdır.  </a:t>
            </a:r>
          </a:p>
          <a:p>
            <a:pPr eaLnBrk="1" hangingPunct="1">
              <a:lnSpc>
                <a:spcPct val="90000"/>
              </a:lnSpc>
              <a:defRPr/>
            </a:pPr>
            <a:endParaRPr lang="tr-TR" sz="900" b="1">
              <a:solidFill>
                <a:schemeClr val="folHlink"/>
              </a:solidFill>
              <a:effectLst>
                <a:outerShdw blurRad="38100" dist="38100" dir="2700000" algn="tl">
                  <a:srgbClr val="C0C0C0"/>
                </a:outerShdw>
              </a:effectLst>
            </a:endParaRPr>
          </a:p>
          <a:p>
            <a:pPr eaLnBrk="1" hangingPunct="1">
              <a:lnSpc>
                <a:spcPct val="90000"/>
              </a:lnSpc>
              <a:defRPr/>
            </a:pPr>
            <a:r>
              <a:rPr lang="tr-TR" b="1">
                <a:solidFill>
                  <a:schemeClr val="hlink"/>
                </a:solidFill>
              </a:rPr>
              <a:t>Çünkü meslek, aynı zamanda kişinin kendisini ifade etme yoludur. </a:t>
            </a:r>
          </a:p>
          <a:p>
            <a:pPr eaLnBrk="1" hangingPunct="1">
              <a:lnSpc>
                <a:spcPct val="90000"/>
              </a:lnSpc>
              <a:defRPr/>
            </a:pPr>
            <a:endParaRPr lang="tr-TR" sz="800" b="1">
              <a:solidFill>
                <a:schemeClr val="hlink"/>
              </a:solidFill>
            </a:endParaRPr>
          </a:p>
          <a:p>
            <a:pPr eaLnBrk="1" hangingPunct="1">
              <a:lnSpc>
                <a:spcPct val="90000"/>
              </a:lnSpc>
              <a:defRPr/>
            </a:pPr>
            <a:r>
              <a:rPr lang="tr-TR" b="1">
                <a:solidFill>
                  <a:srgbClr val="071F85"/>
                </a:solidFill>
                <a:effectLst>
                  <a:outerShdw blurRad="38100" dist="38100" dir="2700000" algn="tl">
                    <a:srgbClr val="C0C0C0"/>
                  </a:outerShdw>
                </a:effectLst>
              </a:rPr>
              <a:t>Başarıyı sağlayan en önemli faktör; severek yapılan bir iş ve onun öncesinde sağlanan olumlu motivasyondur.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Slayt Numarası Yer Tutucusu"/>
          <p:cNvSpPr>
            <a:spLocks noGrp="1" noChangeArrowheads="1"/>
          </p:cNvSpPr>
          <p:nvPr>
            <p:ph type="sldNum" sz="quarter" idx="12"/>
          </p:nvPr>
        </p:nvSpPr>
        <p:spPr bwMode="auto">
          <a:noFill/>
          <a:ln>
            <a:miter lim="800000"/>
            <a:headEnd/>
            <a:tailEnd/>
          </a:ln>
        </p:spPr>
        <p:txBody>
          <a:bodyPr/>
          <a:lstStyle/>
          <a:p>
            <a:fld id="{E46DD163-2EA5-454E-B445-575748F05C73}" type="slidenum">
              <a:rPr lang="tr-TR" altLang="tr-TR"/>
              <a:pPr/>
              <a:t>12</a:t>
            </a:fld>
            <a:endParaRPr lang="tr-TR" altLang="tr-TR"/>
          </a:p>
        </p:txBody>
      </p:sp>
      <p:sp>
        <p:nvSpPr>
          <p:cNvPr id="158722" name="Rectangle 2">
            <a:extLst>
              <a:ext uri="{FF2B5EF4-FFF2-40B4-BE49-F238E27FC236}">
                <a16:creationId xmlns:a16="http://schemas.microsoft.com/office/drawing/2014/main" xmlns="" id="{3B463C86-0BA9-4DC3-BF5E-3E5F91D3E97B}"/>
              </a:ext>
            </a:extLst>
          </p:cNvPr>
          <p:cNvSpPr>
            <a:spLocks noGrp="1"/>
          </p:cNvSpPr>
          <p:nvPr>
            <p:ph type="title"/>
          </p:nvPr>
        </p:nvSpPr>
        <p:spPr bwMode="auto">
          <a:xfrm>
            <a:off x="827088" y="274638"/>
            <a:ext cx="7859712" cy="1143000"/>
          </a:xfrm>
        </p:spPr>
        <p:txBody>
          <a:bodyPr wrap="square" lIns="91440" tIns="45720" rIns="91440" bIns="45720" numCol="1" anchorCtr="0" compatLnSpc="1">
            <a:prstTxWarp prst="textNoShape">
              <a:avLst/>
            </a:prstTxWarp>
          </a:bodyPr>
          <a:lstStyle/>
          <a:p>
            <a:pPr eaLnBrk="1" hangingPunct="1">
              <a:defRPr/>
            </a:pPr>
            <a:r>
              <a:rPr lang="tr-TR" sz="3700"/>
              <a:t>GELECEĞİN MESLEKLERİ NELERDİR</a:t>
            </a:r>
          </a:p>
        </p:txBody>
      </p:sp>
      <p:sp>
        <p:nvSpPr>
          <p:cNvPr id="158723" name="Rectangle 3">
            <a:extLst>
              <a:ext uri="{FF2B5EF4-FFF2-40B4-BE49-F238E27FC236}">
                <a16:creationId xmlns:a16="http://schemas.microsoft.com/office/drawing/2014/main" xmlns="" id="{102445AF-4E7E-4DA2-AF57-A424FF77D6C6}"/>
              </a:ext>
            </a:extLst>
          </p:cNvPr>
          <p:cNvSpPr>
            <a:spLocks noGrp="1"/>
          </p:cNvSpPr>
          <p:nvPr>
            <p:ph type="body" idx="1"/>
          </p:nvPr>
        </p:nvSpPr>
        <p:spPr/>
        <p:txBody>
          <a:bodyPr/>
          <a:lstStyle/>
          <a:p>
            <a:pPr eaLnBrk="1" hangingPunct="1">
              <a:lnSpc>
                <a:spcPct val="90000"/>
              </a:lnSpc>
              <a:defRPr/>
            </a:pPr>
            <a:r>
              <a:rPr lang="tr-TR"/>
              <a:t>Mesleğin edinme aşamalarına baktığımız zaman önce kişinin hayal etmesi, hedefini belirlemesi ve bu hedefe varabilmek için çok çalışması gerektiğini söyleyebiliriz. </a:t>
            </a:r>
          </a:p>
          <a:p>
            <a:pPr eaLnBrk="1" hangingPunct="1">
              <a:lnSpc>
                <a:spcPct val="90000"/>
              </a:lnSpc>
              <a:defRPr/>
            </a:pPr>
            <a:endParaRPr lang="tr-TR" sz="900"/>
          </a:p>
          <a:p>
            <a:pPr eaLnBrk="1" hangingPunct="1">
              <a:lnSpc>
                <a:spcPct val="90000"/>
              </a:lnSpc>
              <a:defRPr/>
            </a:pPr>
            <a:r>
              <a:rPr lang="tr-TR">
                <a:solidFill>
                  <a:schemeClr val="hlink"/>
                </a:solidFill>
              </a:rPr>
              <a:t>Günümüzde kendi alanında uzman olmak yerine,</a:t>
            </a:r>
            <a:r>
              <a:rPr lang="tr-TR"/>
              <a:t> </a:t>
            </a:r>
            <a:r>
              <a:rPr lang="tr-TR">
                <a:solidFill>
                  <a:schemeClr val="hlink"/>
                </a:solidFill>
                <a:effectLst>
                  <a:outerShdw blurRad="38100" dist="38100" dir="2700000" algn="tl">
                    <a:srgbClr val="C0C0C0"/>
                  </a:outerShdw>
                </a:effectLst>
              </a:rPr>
              <a:t>bilgiye ulaşabilen, en az bir yabancı dile hakim, muhakeme edebilen, değişime açık, sosyal bilimlere, tarih ve felsefeye, mantığa ve beşeri bilimlere aşina olan bir düşünce yapısına sahip bir eleman olabilmek önem kazanmıştır.</a:t>
            </a:r>
          </a:p>
          <a:p>
            <a:pPr eaLnBrk="1" hangingPunct="1">
              <a:lnSpc>
                <a:spcPct val="90000"/>
              </a:lnSpc>
              <a:defRPr/>
            </a:pPr>
            <a:endParaRPr lang="tr-TR">
              <a:solidFill>
                <a:schemeClr val="hlink"/>
              </a:solidFill>
              <a:effectLst>
                <a:outerShdw blurRad="38100" dist="38100" dir="2700000" algn="tl">
                  <a:srgbClr val="C0C0C0"/>
                </a:outerShdw>
              </a:effectLst>
            </a:endParaRPr>
          </a:p>
          <a:p>
            <a:pPr eaLnBrk="1" hangingPunct="1">
              <a:lnSpc>
                <a:spcPct val="90000"/>
              </a:lnSpc>
              <a:defRPr/>
            </a:pPr>
            <a:endParaRPr lang="tr-TR"/>
          </a:p>
          <a:p>
            <a:pPr eaLnBrk="1" hangingPunct="1">
              <a:lnSpc>
                <a:spcPct val="90000"/>
              </a:lnSpc>
              <a:defRPr/>
            </a:pP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Slayt Numarası Yer Tutucusu"/>
          <p:cNvSpPr>
            <a:spLocks noGrp="1" noChangeArrowheads="1"/>
          </p:cNvSpPr>
          <p:nvPr>
            <p:ph type="sldNum" sz="quarter" idx="12"/>
          </p:nvPr>
        </p:nvSpPr>
        <p:spPr bwMode="auto">
          <a:noFill/>
          <a:ln>
            <a:miter lim="800000"/>
            <a:headEnd/>
            <a:tailEnd/>
          </a:ln>
        </p:spPr>
        <p:txBody>
          <a:bodyPr/>
          <a:lstStyle/>
          <a:p>
            <a:fld id="{C974118B-BDBF-4D03-949A-B3F4960C4FF1}" type="slidenum">
              <a:rPr lang="tr-TR" altLang="tr-TR"/>
              <a:pPr/>
              <a:t>13</a:t>
            </a:fld>
            <a:endParaRPr lang="tr-TR" altLang="tr-TR"/>
          </a:p>
        </p:txBody>
      </p:sp>
      <p:sp>
        <p:nvSpPr>
          <p:cNvPr id="99330" name="Rectangle 2">
            <a:extLst>
              <a:ext uri="{FF2B5EF4-FFF2-40B4-BE49-F238E27FC236}">
                <a16:creationId xmlns:a16="http://schemas.microsoft.com/office/drawing/2014/main" xmlns="" id="{36AB7336-B183-44E3-AE96-6BF59EF2A9B0}"/>
              </a:ext>
            </a:extLst>
          </p:cNvPr>
          <p:cNvSpPr>
            <a:spLocks noGrp="1"/>
          </p:cNvSpPr>
          <p:nvPr>
            <p:ph type="title"/>
          </p:nvPr>
        </p:nvSpPr>
        <p:spPr bwMode="auto">
          <a:xfrm>
            <a:off x="611188" y="765175"/>
            <a:ext cx="8075612" cy="1008063"/>
          </a:xfrm>
        </p:spPr>
        <p:txBody>
          <a:bodyPr wrap="square" lIns="91440" tIns="45720" rIns="91440" bIns="45720" numCol="1" anchorCtr="0" compatLnSpc="1">
            <a:prstTxWarp prst="textNoShape">
              <a:avLst/>
            </a:prstTxWarp>
          </a:bodyPr>
          <a:lstStyle/>
          <a:p>
            <a:pPr eaLnBrk="1" hangingPunct="1">
              <a:defRPr/>
            </a:pPr>
            <a:r>
              <a:rPr lang="tr-TR"/>
              <a:t>Geleceğin Meslekleri Nelerdir?</a:t>
            </a:r>
          </a:p>
        </p:txBody>
      </p:sp>
      <p:sp>
        <p:nvSpPr>
          <p:cNvPr id="29700" name="Rectangle 3"/>
          <p:cNvSpPr>
            <a:spLocks noGrp="1"/>
          </p:cNvSpPr>
          <p:nvPr>
            <p:ph type="body" idx="1"/>
          </p:nvPr>
        </p:nvSpPr>
        <p:spPr>
          <a:xfrm>
            <a:off x="468313" y="1989138"/>
            <a:ext cx="8229600" cy="4525962"/>
          </a:xfrm>
        </p:spPr>
        <p:txBody>
          <a:bodyPr/>
          <a:lstStyle/>
          <a:p>
            <a:pPr eaLnBrk="1" hangingPunct="1"/>
            <a:r>
              <a:rPr lang="tr-TR" altLang="tr-TR" smtClean="0">
                <a:solidFill>
                  <a:schemeClr val="hlink"/>
                </a:solidFill>
              </a:rPr>
              <a:t>Geleceğin meslekleri neler olabilir diye baktığımızda pek çok meslek karşımıza çıkmaktadır. Ancak, bunlardan en önemlisi hiç şüphesiz bilişim sektörüdür.</a:t>
            </a:r>
            <a:r>
              <a:rPr lang="tr-TR" altLang="tr-TR" smtClean="0"/>
              <a:t> </a:t>
            </a:r>
          </a:p>
          <a:p>
            <a:pPr eaLnBrk="1" hangingPunct="1">
              <a:buFont typeface="Wingdings 3" pitchFamily="18" charset="2"/>
              <a:buNone/>
            </a:pPr>
            <a:r>
              <a:rPr lang="tr-TR" altLang="tr-TR" smtClean="0"/>
              <a:t>	</a:t>
            </a:r>
          </a:p>
          <a:p>
            <a:pPr eaLnBrk="1" hangingPunct="1"/>
            <a:r>
              <a:rPr lang="tr-TR" altLang="tr-TR" smtClean="0"/>
              <a:t>Geçmişte petrolün ortaya çıkardığı zenginleri, şimdilerde teknoloji ve finans sektörü ortaya çıkarmaktadır.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noChangeArrowheads="1"/>
          </p:cNvSpPr>
          <p:nvPr>
            <p:ph type="sldNum" sz="quarter" idx="12"/>
          </p:nvPr>
        </p:nvSpPr>
        <p:spPr bwMode="auto">
          <a:noFill/>
          <a:ln>
            <a:miter lim="800000"/>
            <a:headEnd/>
            <a:tailEnd/>
          </a:ln>
        </p:spPr>
        <p:txBody>
          <a:bodyPr/>
          <a:lstStyle/>
          <a:p>
            <a:fld id="{7E518178-D8C9-45F1-99BF-8893AECBD521}" type="slidenum">
              <a:rPr lang="tr-TR" altLang="tr-TR"/>
              <a:pPr/>
              <a:t>14</a:t>
            </a:fld>
            <a:endParaRPr lang="tr-TR" altLang="tr-TR"/>
          </a:p>
        </p:txBody>
      </p:sp>
      <p:sp>
        <p:nvSpPr>
          <p:cNvPr id="153602" name="Rectangle 2">
            <a:extLst>
              <a:ext uri="{FF2B5EF4-FFF2-40B4-BE49-F238E27FC236}">
                <a16:creationId xmlns:a16="http://schemas.microsoft.com/office/drawing/2014/main" xmlns="" id="{18A58D61-B523-4A59-88B8-0D6B9DC123F4}"/>
              </a:ext>
            </a:extLst>
          </p:cNvPr>
          <p:cNvSpPr>
            <a:spLocks noGrp="1"/>
          </p:cNvSpPr>
          <p:nvPr>
            <p:ph type="title"/>
          </p:nvPr>
        </p:nvSpPr>
        <p:spPr bwMode="auto">
          <a:xfrm>
            <a:off x="1187450" y="274638"/>
            <a:ext cx="7499350" cy="1143000"/>
          </a:xfrm>
        </p:spPr>
        <p:txBody>
          <a:bodyPr wrap="square" lIns="91440" tIns="45720" rIns="91440" bIns="45720" numCol="1" anchorCtr="0" compatLnSpc="1">
            <a:prstTxWarp prst="textNoShape">
              <a:avLst/>
            </a:prstTxWarp>
          </a:bodyPr>
          <a:lstStyle/>
          <a:p>
            <a:pPr eaLnBrk="1" hangingPunct="1">
              <a:defRPr/>
            </a:pPr>
            <a:r>
              <a:rPr lang="tr-TR" sz="3700"/>
              <a:t>Geleceğin Meslekleri Nelerdir?</a:t>
            </a:r>
          </a:p>
        </p:txBody>
      </p:sp>
      <p:sp>
        <p:nvSpPr>
          <p:cNvPr id="31748" name="Rectangle 3"/>
          <p:cNvSpPr>
            <a:spLocks noGrp="1"/>
          </p:cNvSpPr>
          <p:nvPr>
            <p:ph type="body" idx="1"/>
          </p:nvPr>
        </p:nvSpPr>
        <p:spPr/>
        <p:txBody>
          <a:bodyPr/>
          <a:lstStyle/>
          <a:p>
            <a:pPr eaLnBrk="1" hangingPunct="1"/>
            <a:r>
              <a:rPr lang="tr-TR" altLang="tr-TR" sz="2800" smtClean="0"/>
              <a:t>Günümüzde özellikle gelişmiş ülkelerin yaptıkları yatırımlara baktığımızda mühendisliğin yıldızının parlayacağı ve bir çok alanda yeni mühendisliklerin ortaya çıkabileceğini görmekteyiz. </a:t>
            </a:r>
          </a:p>
          <a:p>
            <a:pPr eaLnBrk="1" hangingPunct="1"/>
            <a:endParaRPr lang="tr-TR" altLang="tr-TR" sz="1000" smtClean="0"/>
          </a:p>
          <a:p>
            <a:pPr eaLnBrk="1" hangingPunct="1"/>
            <a:r>
              <a:rPr lang="tr-TR" altLang="tr-TR" sz="2800" smtClean="0"/>
              <a:t>Bunların başında </a:t>
            </a:r>
            <a:r>
              <a:rPr lang="tr-TR" altLang="tr-TR" sz="2800" smtClean="0">
                <a:solidFill>
                  <a:schemeClr val="hlink"/>
                </a:solidFill>
              </a:rPr>
              <a:t>bilişim, iletişim ve bioteknoloji</a:t>
            </a:r>
            <a:r>
              <a:rPr lang="tr-TR" altLang="tr-TR" sz="2800" smtClean="0"/>
              <a:t> gibi alanlar öne çıkmaktadır.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Slayt Numarası Yer Tutucusu"/>
          <p:cNvSpPr>
            <a:spLocks noGrp="1" noChangeArrowheads="1"/>
          </p:cNvSpPr>
          <p:nvPr>
            <p:ph type="sldNum" sz="quarter" idx="12"/>
          </p:nvPr>
        </p:nvSpPr>
        <p:spPr bwMode="auto">
          <a:noFill/>
          <a:ln>
            <a:miter lim="800000"/>
            <a:headEnd/>
            <a:tailEnd/>
          </a:ln>
        </p:spPr>
        <p:txBody>
          <a:bodyPr/>
          <a:lstStyle/>
          <a:p>
            <a:fld id="{C3C20E31-C5DD-4949-AE8C-699ECD3D8DBF}" type="slidenum">
              <a:rPr lang="tr-TR" altLang="tr-TR"/>
              <a:pPr/>
              <a:t>15</a:t>
            </a:fld>
            <a:endParaRPr lang="tr-TR" altLang="tr-TR"/>
          </a:p>
        </p:txBody>
      </p:sp>
      <p:sp>
        <p:nvSpPr>
          <p:cNvPr id="100354" name="Rectangle 2">
            <a:extLst>
              <a:ext uri="{FF2B5EF4-FFF2-40B4-BE49-F238E27FC236}">
                <a16:creationId xmlns:a16="http://schemas.microsoft.com/office/drawing/2014/main" xmlns="" id="{D9C893DD-9671-42E5-A7FE-C1C8444D9438}"/>
              </a:ext>
            </a:extLst>
          </p:cNvPr>
          <p:cNvSpPr>
            <a:spLocks noGrp="1"/>
          </p:cNvSpPr>
          <p:nvPr>
            <p:ph type="title"/>
          </p:nvPr>
        </p:nvSpPr>
        <p:spPr bwMode="auto">
          <a:xfrm>
            <a:off x="684213" y="549275"/>
            <a:ext cx="8002587" cy="863600"/>
          </a:xfrm>
        </p:spPr>
        <p:txBody>
          <a:bodyPr wrap="square" lIns="91440" tIns="45720" rIns="91440" bIns="45720" numCol="1" anchorCtr="0" compatLnSpc="1">
            <a:prstTxWarp prst="textNoShape">
              <a:avLst/>
            </a:prstTxWarp>
          </a:bodyPr>
          <a:lstStyle/>
          <a:p>
            <a:pPr eaLnBrk="1" hangingPunct="1">
              <a:defRPr/>
            </a:pPr>
            <a:r>
              <a:rPr lang="tr-TR"/>
              <a:t>Geleceğin Meslekleri Nelerdir?</a:t>
            </a:r>
          </a:p>
        </p:txBody>
      </p:sp>
      <p:sp>
        <p:nvSpPr>
          <p:cNvPr id="32772" name="Rectangle 3"/>
          <p:cNvSpPr>
            <a:spLocks noGrp="1"/>
          </p:cNvSpPr>
          <p:nvPr>
            <p:ph type="body" idx="1"/>
          </p:nvPr>
        </p:nvSpPr>
        <p:spPr>
          <a:xfrm>
            <a:off x="533400" y="1844675"/>
            <a:ext cx="8229600" cy="4537075"/>
          </a:xfrm>
        </p:spPr>
        <p:txBody>
          <a:bodyPr/>
          <a:lstStyle/>
          <a:p>
            <a:pPr eaLnBrk="1" hangingPunct="1"/>
            <a:r>
              <a:rPr lang="tr-TR" altLang="tr-TR" sz="2800" smtClean="0"/>
              <a:t>İşgücü dağılımına baktığımızda 20. yüzyılın başlarında tarımın payı oldukça </a:t>
            </a:r>
            <a:r>
              <a:rPr lang="tr-TR" altLang="tr-TR" sz="2800" b="1" smtClean="0"/>
              <a:t>fazla</a:t>
            </a:r>
            <a:r>
              <a:rPr lang="tr-TR" altLang="tr-TR" sz="2800" smtClean="0"/>
              <a:t> iken, günümüzde teknolojinin payı o oranda artmış ve tarımın payı oldukça </a:t>
            </a:r>
            <a:r>
              <a:rPr lang="tr-TR" altLang="tr-TR" sz="2800" b="1" smtClean="0"/>
              <a:t>azalmıştır.</a:t>
            </a:r>
          </a:p>
          <a:p>
            <a:pPr eaLnBrk="1" hangingPunct="1"/>
            <a:endParaRPr lang="tr-TR" altLang="tr-TR" sz="1000" b="1" smtClean="0"/>
          </a:p>
          <a:p>
            <a:pPr eaLnBrk="1" hangingPunct="1"/>
            <a:r>
              <a:rPr lang="tr-TR" altLang="tr-TR" sz="2800" smtClean="0">
                <a:solidFill>
                  <a:schemeClr val="hlink"/>
                </a:solidFill>
              </a:rPr>
              <a:t>Mesleklerin gelişmesinde ülkelerin Ar-Ge’ye ayırdıkları pay ve bu bağlamda yaptıkları yatırımlar çok önemlidir.</a:t>
            </a:r>
            <a:r>
              <a:rPr lang="tr-TR" altLang="tr-TR" sz="2800" smtClean="0"/>
              <a:t> </a:t>
            </a:r>
          </a:p>
          <a:p>
            <a:pPr eaLnBrk="1" hangingPunct="1"/>
            <a:endParaRPr lang="tr-TR" altLang="tr-TR" sz="2800" smtClean="0"/>
          </a:p>
          <a:p>
            <a:pPr eaLnBrk="1" hangingPunct="1"/>
            <a:endParaRPr lang="tr-TR" altLang="tr-TR"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p:cNvSpPr>
            <a:spLocks noGrp="1" noChangeArrowheads="1"/>
          </p:cNvSpPr>
          <p:nvPr>
            <p:ph type="sldNum" sz="quarter" idx="12"/>
          </p:nvPr>
        </p:nvSpPr>
        <p:spPr bwMode="auto">
          <a:noFill/>
          <a:ln>
            <a:miter lim="800000"/>
            <a:headEnd/>
            <a:tailEnd/>
          </a:ln>
        </p:spPr>
        <p:txBody>
          <a:bodyPr/>
          <a:lstStyle/>
          <a:p>
            <a:fld id="{C5A01CA8-2176-42F3-94DF-E408B299F05F}" type="slidenum">
              <a:rPr lang="tr-TR" altLang="tr-TR"/>
              <a:pPr/>
              <a:t>16</a:t>
            </a:fld>
            <a:endParaRPr lang="tr-TR" altLang="tr-TR"/>
          </a:p>
        </p:txBody>
      </p:sp>
      <p:sp>
        <p:nvSpPr>
          <p:cNvPr id="101378" name="Rectangle 2">
            <a:extLst>
              <a:ext uri="{FF2B5EF4-FFF2-40B4-BE49-F238E27FC236}">
                <a16:creationId xmlns:a16="http://schemas.microsoft.com/office/drawing/2014/main" xmlns="" id="{46F18AAA-0A0D-41E3-80F9-392CFD26104A}"/>
              </a:ext>
            </a:extLst>
          </p:cNvPr>
          <p:cNvSpPr>
            <a:spLocks noGrp="1"/>
          </p:cNvSpPr>
          <p:nvPr>
            <p:ph type="title"/>
          </p:nvPr>
        </p:nvSpPr>
        <p:spPr bwMode="auto">
          <a:xfrm>
            <a:off x="971550" y="549275"/>
            <a:ext cx="7715250" cy="868363"/>
          </a:xfrm>
        </p:spPr>
        <p:txBody>
          <a:bodyPr wrap="square" lIns="91440" tIns="45720" rIns="91440" bIns="45720" numCol="1" anchorCtr="0" compatLnSpc="1">
            <a:prstTxWarp prst="textNoShape">
              <a:avLst/>
            </a:prstTxWarp>
          </a:bodyPr>
          <a:lstStyle/>
          <a:p>
            <a:pPr eaLnBrk="1" hangingPunct="1">
              <a:defRPr/>
            </a:pPr>
            <a:r>
              <a:rPr lang="tr-TR"/>
              <a:t>Geleceğin Meslekleri Nelerdir</a:t>
            </a:r>
          </a:p>
        </p:txBody>
      </p:sp>
      <p:sp>
        <p:nvSpPr>
          <p:cNvPr id="34820" name="Rectangle 3"/>
          <p:cNvSpPr>
            <a:spLocks noGrp="1"/>
          </p:cNvSpPr>
          <p:nvPr>
            <p:ph type="body" idx="1"/>
          </p:nvPr>
        </p:nvSpPr>
        <p:spPr>
          <a:xfrm>
            <a:off x="755650" y="2205038"/>
            <a:ext cx="7993063" cy="3802062"/>
          </a:xfrm>
        </p:spPr>
        <p:txBody>
          <a:bodyPr/>
          <a:lstStyle/>
          <a:p>
            <a:pPr eaLnBrk="1" hangingPunct="1"/>
            <a:r>
              <a:rPr lang="tr-TR" altLang="tr-TR" sz="2800" smtClean="0"/>
              <a:t>Ayrıca; yaratıcı yetenek içeren tasarımın ön plana çıktığı söylenebilir. </a:t>
            </a:r>
            <a:r>
              <a:rPr lang="tr-TR" altLang="tr-TR" sz="2800" smtClean="0">
                <a:solidFill>
                  <a:schemeClr val="hlink"/>
                </a:solidFill>
              </a:rPr>
              <a:t>Tekstil ve moda tasarımı, iletişim tasarımı, reklamcılık ve enformatik</a:t>
            </a:r>
            <a:r>
              <a:rPr lang="tr-TR" altLang="tr-TR" sz="2800" smtClean="0">
                <a:solidFill>
                  <a:schemeClr val="hlink"/>
                </a:solidFill>
                <a:latin typeface="Arial" charset="0"/>
              </a:rPr>
              <a:t>, grafik tasarımı, iç mimarlık</a:t>
            </a:r>
            <a:r>
              <a:rPr lang="tr-TR" altLang="tr-TR" sz="2800" smtClean="0"/>
              <a:t> bu alanın gözde meslekleridir.</a:t>
            </a:r>
          </a:p>
          <a:p>
            <a:pPr eaLnBrk="1" hangingPunct="1"/>
            <a:endParaRPr lang="tr-TR" altLang="tr-TR" sz="900" smtClean="0"/>
          </a:p>
          <a:p>
            <a:pPr eaLnBrk="1" hangingPunct="1"/>
            <a:endParaRPr lang="tr-TR" altLang="tr-TR" sz="2800" smtClean="0"/>
          </a:p>
        </p:txBody>
      </p:sp>
      <p:pic>
        <p:nvPicPr>
          <p:cNvPr id="34821" name="Picture 5" descr="j0331707"/>
          <p:cNvPicPr>
            <a:picLocks noChangeAspect="1" noChangeArrowheads="1"/>
          </p:cNvPicPr>
          <p:nvPr/>
        </p:nvPicPr>
        <p:blipFill>
          <a:blip r:embed="rId3"/>
          <a:srcRect/>
          <a:stretch>
            <a:fillRect/>
          </a:stretch>
        </p:blipFill>
        <p:spPr bwMode="auto">
          <a:xfrm>
            <a:off x="250825" y="1412875"/>
            <a:ext cx="820738" cy="1782763"/>
          </a:xfrm>
          <a:prstGeom prst="rect">
            <a:avLst/>
          </a:prstGeom>
          <a:noFill/>
          <a:ln w="9525">
            <a:noFill/>
            <a:miter lim="800000"/>
            <a:headEnd/>
            <a:tailEnd/>
          </a:ln>
        </p:spPr>
      </p:pic>
      <p:pic>
        <p:nvPicPr>
          <p:cNvPr id="34822" name="Picture 6" descr="j0398409"/>
          <p:cNvPicPr>
            <a:picLocks noChangeAspect="1" noChangeArrowheads="1"/>
          </p:cNvPicPr>
          <p:nvPr/>
        </p:nvPicPr>
        <p:blipFill>
          <a:blip r:embed="rId4"/>
          <a:srcRect/>
          <a:stretch>
            <a:fillRect/>
          </a:stretch>
        </p:blipFill>
        <p:spPr bwMode="auto">
          <a:xfrm>
            <a:off x="7092950" y="4221163"/>
            <a:ext cx="1379538"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Slayt Numarası Yer Tutucusu"/>
          <p:cNvSpPr>
            <a:spLocks noGrp="1" noChangeArrowheads="1"/>
          </p:cNvSpPr>
          <p:nvPr>
            <p:ph type="sldNum" sz="quarter" idx="12"/>
          </p:nvPr>
        </p:nvSpPr>
        <p:spPr bwMode="auto">
          <a:noFill/>
          <a:ln>
            <a:miter lim="800000"/>
            <a:headEnd/>
            <a:tailEnd/>
          </a:ln>
        </p:spPr>
        <p:txBody>
          <a:bodyPr/>
          <a:lstStyle/>
          <a:p>
            <a:fld id="{0A205A3E-C54B-4045-9356-6FA7B580628D}" type="slidenum">
              <a:rPr lang="tr-TR" altLang="tr-TR"/>
              <a:pPr/>
              <a:t>17</a:t>
            </a:fld>
            <a:endParaRPr lang="tr-TR" altLang="tr-TR"/>
          </a:p>
        </p:txBody>
      </p:sp>
      <p:sp>
        <p:nvSpPr>
          <p:cNvPr id="152578" name="Rectangle 2">
            <a:extLst>
              <a:ext uri="{FF2B5EF4-FFF2-40B4-BE49-F238E27FC236}">
                <a16:creationId xmlns:a16="http://schemas.microsoft.com/office/drawing/2014/main" xmlns="" id="{455B50E8-20C5-4E58-B1D1-3D61DDD6D151}"/>
              </a:ext>
            </a:extLst>
          </p:cNvPr>
          <p:cNvSpPr>
            <a:spLocks noGrp="1"/>
          </p:cNvSpPr>
          <p:nvPr>
            <p:ph type="title"/>
          </p:nvPr>
        </p:nvSpPr>
        <p:spPr bwMode="auto">
          <a:xfrm>
            <a:off x="1331913" y="274638"/>
            <a:ext cx="7354887" cy="1143000"/>
          </a:xfrm>
        </p:spPr>
        <p:txBody>
          <a:bodyPr wrap="square" lIns="91440" tIns="45720" rIns="91440" bIns="45720" numCol="1" anchorCtr="0" compatLnSpc="1">
            <a:prstTxWarp prst="textNoShape">
              <a:avLst/>
            </a:prstTxWarp>
          </a:bodyPr>
          <a:lstStyle/>
          <a:p>
            <a:pPr eaLnBrk="1" hangingPunct="1">
              <a:defRPr/>
            </a:pPr>
            <a:r>
              <a:rPr lang="tr-TR" sz="3700"/>
              <a:t>Geleceğin Meslekleri Nelerdir</a:t>
            </a:r>
          </a:p>
        </p:txBody>
      </p:sp>
      <p:sp>
        <p:nvSpPr>
          <p:cNvPr id="36868" name="Text Box 8"/>
          <p:cNvSpPr txBox="1">
            <a:spLocks noChangeArrowheads="1"/>
          </p:cNvSpPr>
          <p:nvPr/>
        </p:nvSpPr>
        <p:spPr bwMode="auto">
          <a:xfrm>
            <a:off x="1476375" y="1268413"/>
            <a:ext cx="6211888" cy="457200"/>
          </a:xfrm>
          <a:prstGeom prst="rect">
            <a:avLst/>
          </a:prstGeom>
          <a:noFill/>
          <a:ln w="9525">
            <a:noFill/>
            <a:miter lim="800000"/>
            <a:headEnd/>
            <a:tailEnd/>
          </a:ln>
        </p:spPr>
        <p:txBody>
          <a:bodyPr>
            <a:spAutoFit/>
          </a:bodyPr>
          <a:lstStyle/>
          <a:p>
            <a:pPr eaLnBrk="1" hangingPunct="1"/>
            <a:r>
              <a:rPr lang="tr-TR" altLang="tr-TR" sz="2400" b="1"/>
              <a:t>İktisadi ve Sosyal Bilimler alanında ise;</a:t>
            </a:r>
          </a:p>
        </p:txBody>
      </p:sp>
      <p:sp>
        <p:nvSpPr>
          <p:cNvPr id="36869" name="Text Box 9"/>
          <p:cNvSpPr txBox="1">
            <a:spLocks noChangeArrowheads="1"/>
          </p:cNvSpPr>
          <p:nvPr/>
        </p:nvSpPr>
        <p:spPr bwMode="auto">
          <a:xfrm>
            <a:off x="1403350" y="1876425"/>
            <a:ext cx="7702550" cy="822325"/>
          </a:xfrm>
          <a:prstGeom prst="rect">
            <a:avLst/>
          </a:prstGeom>
          <a:noFill/>
          <a:ln w="9525">
            <a:noFill/>
            <a:miter lim="800000"/>
            <a:headEnd/>
            <a:tailEnd/>
          </a:ln>
        </p:spPr>
        <p:txBody>
          <a:bodyPr>
            <a:spAutoFit/>
          </a:bodyPr>
          <a:lstStyle/>
          <a:p>
            <a:pPr eaLnBrk="1" hangingPunct="1"/>
            <a:r>
              <a:rPr lang="tr-TR" altLang="tr-TR" sz="2400">
                <a:latin typeface="Lucida Sans Unicode" pitchFamily="34" charset="0"/>
              </a:rPr>
              <a:t>sermaye piyasası uzmanlığı, bankacılık-finans, ekonomi</a:t>
            </a:r>
          </a:p>
        </p:txBody>
      </p:sp>
      <p:sp>
        <p:nvSpPr>
          <p:cNvPr id="36870" name="Text Box 11"/>
          <p:cNvSpPr txBox="1">
            <a:spLocks noChangeArrowheads="1"/>
          </p:cNvSpPr>
          <p:nvPr/>
        </p:nvSpPr>
        <p:spPr bwMode="auto">
          <a:xfrm>
            <a:off x="4679950" y="2997200"/>
            <a:ext cx="4464050" cy="457200"/>
          </a:xfrm>
          <a:prstGeom prst="rect">
            <a:avLst/>
          </a:prstGeom>
          <a:noFill/>
          <a:ln w="9525">
            <a:noFill/>
            <a:miter lim="800000"/>
            <a:headEnd/>
            <a:tailEnd/>
          </a:ln>
        </p:spPr>
        <p:txBody>
          <a:bodyPr>
            <a:spAutoFit/>
          </a:bodyPr>
          <a:lstStyle/>
          <a:p>
            <a:pPr eaLnBrk="1" hangingPunct="1"/>
            <a:r>
              <a:rPr lang="tr-TR" altLang="tr-TR" sz="2400">
                <a:latin typeface="Lucida Sans Unicode" pitchFamily="34" charset="0"/>
              </a:rPr>
              <a:t>işletme, pazarlama ve satış</a:t>
            </a:r>
            <a:r>
              <a:rPr lang="tr-TR" altLang="tr-TR"/>
              <a:t>,</a:t>
            </a:r>
          </a:p>
        </p:txBody>
      </p:sp>
      <p:sp>
        <p:nvSpPr>
          <p:cNvPr id="36871" name="Text Box 12"/>
          <p:cNvSpPr txBox="1">
            <a:spLocks noChangeArrowheads="1"/>
          </p:cNvSpPr>
          <p:nvPr/>
        </p:nvSpPr>
        <p:spPr bwMode="auto">
          <a:xfrm>
            <a:off x="1835150" y="4005263"/>
            <a:ext cx="6215063" cy="457200"/>
          </a:xfrm>
          <a:prstGeom prst="rect">
            <a:avLst/>
          </a:prstGeom>
          <a:noFill/>
          <a:ln w="9525">
            <a:noFill/>
            <a:miter lim="800000"/>
            <a:headEnd/>
            <a:tailEnd/>
          </a:ln>
        </p:spPr>
        <p:txBody>
          <a:bodyPr>
            <a:spAutoFit/>
          </a:bodyPr>
          <a:lstStyle/>
          <a:p>
            <a:pPr eaLnBrk="1" hangingPunct="1"/>
            <a:r>
              <a:rPr lang="tr-TR" altLang="tr-TR" sz="2400">
                <a:latin typeface="Lucida Sans Unicode" pitchFamily="34" charset="0"/>
              </a:rPr>
              <a:t>uluslararası ilişkiler, psikoloji, sinema-tv</a:t>
            </a:r>
            <a:endParaRPr lang="tr-TR" altLang="tr-TR"/>
          </a:p>
        </p:txBody>
      </p:sp>
      <p:pic>
        <p:nvPicPr>
          <p:cNvPr id="36872" name="Picture 14" descr="j0301318"/>
          <p:cNvPicPr>
            <a:picLocks noChangeAspect="1" noChangeArrowheads="1"/>
          </p:cNvPicPr>
          <p:nvPr/>
        </p:nvPicPr>
        <p:blipFill>
          <a:blip r:embed="rId2"/>
          <a:srcRect/>
          <a:stretch>
            <a:fillRect/>
          </a:stretch>
        </p:blipFill>
        <p:spPr bwMode="auto">
          <a:xfrm>
            <a:off x="0" y="3573463"/>
            <a:ext cx="1811338" cy="792162"/>
          </a:xfrm>
          <a:prstGeom prst="rect">
            <a:avLst/>
          </a:prstGeom>
          <a:noFill/>
          <a:ln w="9525">
            <a:noFill/>
            <a:miter lim="800000"/>
            <a:headEnd/>
            <a:tailEnd/>
          </a:ln>
        </p:spPr>
      </p:pic>
      <p:sp>
        <p:nvSpPr>
          <p:cNvPr id="36873" name="Rectangle 15"/>
          <p:cNvSpPr>
            <a:spLocks noChangeArrowheads="1"/>
          </p:cNvSpPr>
          <p:nvPr/>
        </p:nvSpPr>
        <p:spPr bwMode="auto">
          <a:xfrm>
            <a:off x="2051050" y="4868863"/>
            <a:ext cx="6913563" cy="822325"/>
          </a:xfrm>
          <a:prstGeom prst="rect">
            <a:avLst/>
          </a:prstGeom>
          <a:noFill/>
          <a:ln w="9525">
            <a:noFill/>
            <a:miter lim="800000"/>
            <a:headEnd/>
            <a:tailEnd/>
          </a:ln>
        </p:spPr>
        <p:txBody>
          <a:bodyPr>
            <a:spAutoFit/>
          </a:bodyPr>
          <a:lstStyle/>
          <a:p>
            <a:pPr eaLnBrk="1" hangingPunct="1"/>
            <a:r>
              <a:rPr lang="tr-TR" altLang="tr-TR" sz="2400">
                <a:latin typeface="Lucida Sans Unicode" pitchFamily="34" charset="0"/>
              </a:rPr>
              <a:t>ve hukuk alanlarına ilişkin mesleklerin önemlerini arttıracaklarını söyleyebiliriz.</a:t>
            </a:r>
            <a:r>
              <a:rPr lang="tr-TR" altLang="tr-TR"/>
              <a:t> </a:t>
            </a:r>
          </a:p>
        </p:txBody>
      </p:sp>
      <p:pic>
        <p:nvPicPr>
          <p:cNvPr id="36874" name="Picture 16" descr="j0365260"/>
          <p:cNvPicPr>
            <a:picLocks noChangeAspect="1" noChangeArrowheads="1" noCrop="1"/>
          </p:cNvPicPr>
          <p:nvPr/>
        </p:nvPicPr>
        <p:blipFill>
          <a:blip r:embed="rId3"/>
          <a:srcRect/>
          <a:stretch>
            <a:fillRect/>
          </a:stretch>
        </p:blipFill>
        <p:spPr bwMode="auto">
          <a:xfrm>
            <a:off x="395288" y="1989138"/>
            <a:ext cx="1028700" cy="638175"/>
          </a:xfrm>
          <a:prstGeom prst="rect">
            <a:avLst/>
          </a:prstGeom>
          <a:noFill/>
          <a:ln w="9525">
            <a:noFill/>
            <a:miter lim="800000"/>
            <a:headEnd/>
            <a:tailEnd/>
          </a:ln>
        </p:spPr>
      </p:pic>
      <p:pic>
        <p:nvPicPr>
          <p:cNvPr id="36875" name="Picture 18" descr="j0389762"/>
          <p:cNvPicPr>
            <a:picLocks noChangeAspect="1" noChangeArrowheads="1"/>
          </p:cNvPicPr>
          <p:nvPr/>
        </p:nvPicPr>
        <p:blipFill>
          <a:blip r:embed="rId4"/>
          <a:srcRect/>
          <a:stretch>
            <a:fillRect/>
          </a:stretch>
        </p:blipFill>
        <p:spPr bwMode="auto">
          <a:xfrm>
            <a:off x="250825" y="4724400"/>
            <a:ext cx="1655763" cy="1009650"/>
          </a:xfrm>
          <a:prstGeom prst="rect">
            <a:avLst/>
          </a:prstGeom>
          <a:noFill/>
          <a:ln w="9525">
            <a:noFill/>
            <a:miter lim="800000"/>
            <a:headEnd/>
            <a:tailEnd/>
          </a:ln>
        </p:spPr>
      </p:pic>
      <p:pic>
        <p:nvPicPr>
          <p:cNvPr id="36876" name="Picture 20" descr="j0343449"/>
          <p:cNvPicPr>
            <a:picLocks noChangeAspect="1" noChangeArrowheads="1"/>
          </p:cNvPicPr>
          <p:nvPr/>
        </p:nvPicPr>
        <p:blipFill>
          <a:blip r:embed="rId5"/>
          <a:srcRect/>
          <a:stretch>
            <a:fillRect/>
          </a:stretch>
        </p:blipFill>
        <p:spPr bwMode="auto">
          <a:xfrm>
            <a:off x="2700338" y="2636838"/>
            <a:ext cx="1787525"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noChangeArrowheads="1"/>
          </p:cNvSpPr>
          <p:nvPr>
            <p:ph type="sldNum" sz="quarter" idx="12"/>
          </p:nvPr>
        </p:nvSpPr>
        <p:spPr bwMode="auto">
          <a:noFill/>
          <a:ln>
            <a:miter lim="800000"/>
            <a:headEnd/>
            <a:tailEnd/>
          </a:ln>
        </p:spPr>
        <p:txBody>
          <a:bodyPr/>
          <a:lstStyle/>
          <a:p>
            <a:fld id="{D3876048-1890-4825-AE5F-647B8FCBB5B5}" type="slidenum">
              <a:rPr lang="tr-TR" altLang="tr-TR"/>
              <a:pPr/>
              <a:t>18</a:t>
            </a:fld>
            <a:endParaRPr lang="tr-TR" altLang="tr-TR"/>
          </a:p>
        </p:txBody>
      </p:sp>
      <p:sp>
        <p:nvSpPr>
          <p:cNvPr id="37891" name="Rectangle 3"/>
          <p:cNvSpPr>
            <a:spLocks noGrp="1"/>
          </p:cNvSpPr>
          <p:nvPr>
            <p:ph type="body" idx="1"/>
          </p:nvPr>
        </p:nvSpPr>
        <p:spPr>
          <a:xfrm>
            <a:off x="457200" y="836613"/>
            <a:ext cx="8229600" cy="5113337"/>
          </a:xfrm>
        </p:spPr>
        <p:txBody>
          <a:bodyPr/>
          <a:lstStyle/>
          <a:p>
            <a:pPr eaLnBrk="1" hangingPunct="1">
              <a:lnSpc>
                <a:spcPct val="90000"/>
              </a:lnSpc>
            </a:pPr>
            <a:endParaRPr lang="tr-TR" altLang="tr-TR" sz="2100" smtClean="0"/>
          </a:p>
          <a:p>
            <a:pPr eaLnBrk="1" hangingPunct="1">
              <a:lnSpc>
                <a:spcPct val="90000"/>
              </a:lnSpc>
            </a:pPr>
            <a:r>
              <a:rPr lang="tr-TR" altLang="tr-TR" sz="2100" smtClean="0"/>
              <a:t>Yapılan yatırımlar doğrultusunda yeni olduğu kadar uzlaşmayı gerektiren pek çok meslek gençleri bekliyor. </a:t>
            </a:r>
          </a:p>
          <a:p>
            <a:pPr eaLnBrk="1" hangingPunct="1">
              <a:lnSpc>
                <a:spcPct val="90000"/>
              </a:lnSpc>
            </a:pPr>
            <a:endParaRPr lang="tr-TR" altLang="tr-TR" sz="800" smtClean="0"/>
          </a:p>
          <a:p>
            <a:pPr eaLnBrk="1" hangingPunct="1">
              <a:lnSpc>
                <a:spcPct val="90000"/>
              </a:lnSpc>
            </a:pPr>
            <a:r>
              <a:rPr lang="tr-TR" altLang="tr-TR" sz="2100" smtClean="0"/>
              <a:t>Bir zamanlar itibarlı olan meslekler günümüzde de önemini korumaya devam ediyor.</a:t>
            </a:r>
          </a:p>
          <a:p>
            <a:pPr eaLnBrk="1" hangingPunct="1">
              <a:lnSpc>
                <a:spcPct val="90000"/>
              </a:lnSpc>
            </a:pPr>
            <a:endParaRPr lang="tr-TR" altLang="tr-TR" sz="800" smtClean="0"/>
          </a:p>
          <a:p>
            <a:pPr eaLnBrk="1" hangingPunct="1">
              <a:lnSpc>
                <a:spcPct val="90000"/>
              </a:lnSpc>
            </a:pPr>
            <a:r>
              <a:rPr lang="tr-TR" altLang="tr-TR" sz="2100" smtClean="0"/>
              <a:t>Geçmişin gözde meslekleri ile geleceğin gözbebeği olan meslekler bir arada yaşayacak ve onların da ortak paydası uzlaşma olacak. </a:t>
            </a:r>
          </a:p>
          <a:p>
            <a:pPr eaLnBrk="1" hangingPunct="1">
              <a:lnSpc>
                <a:spcPct val="90000"/>
              </a:lnSpc>
            </a:pPr>
            <a:endParaRPr lang="tr-TR" altLang="tr-TR" sz="900" smtClean="0"/>
          </a:p>
          <a:p>
            <a:pPr eaLnBrk="1" hangingPunct="1">
              <a:lnSpc>
                <a:spcPct val="90000"/>
              </a:lnSpc>
            </a:pPr>
            <a:r>
              <a:rPr lang="tr-TR" altLang="tr-TR" sz="2100" smtClean="0"/>
              <a:t>Yeni mesleklerin ortaya çıkmasında gelişmiş olan ülkeler önemli rol oynamakta ve	Elbette ABD bu konuda başı çekmektedir. </a:t>
            </a:r>
          </a:p>
          <a:p>
            <a:pPr eaLnBrk="1" hangingPunct="1">
              <a:lnSpc>
                <a:spcPct val="90000"/>
              </a:lnSpc>
            </a:pPr>
            <a:endParaRPr lang="tr-TR" altLang="tr-TR" sz="2100" smtClean="0"/>
          </a:p>
          <a:p>
            <a:pPr eaLnBrk="1" hangingPunct="1">
              <a:lnSpc>
                <a:spcPct val="90000"/>
              </a:lnSpc>
            </a:pPr>
            <a:r>
              <a:rPr lang="tr-TR" altLang="tr-TR" sz="2100" smtClean="0"/>
              <a:t>ABD'nin 2000'li yılların başında yaptığı yatırımlar, mühendisliğin bir çok farklı alanda ortaya çıkacağının sinyalini veriyor. </a:t>
            </a:r>
            <a:endParaRPr lang="tr-TR" altLang="tr-TR" sz="2500" smtClean="0"/>
          </a:p>
        </p:txBody>
      </p:sp>
      <p:sp>
        <p:nvSpPr>
          <p:cNvPr id="37892" name="Rectangle 5"/>
          <p:cNvSpPr>
            <a:spLocks noChangeArrowheads="1"/>
          </p:cNvSpPr>
          <p:nvPr/>
        </p:nvSpPr>
        <p:spPr bwMode="auto">
          <a:xfrm>
            <a:off x="1042988" y="404813"/>
            <a:ext cx="7561262" cy="457200"/>
          </a:xfrm>
          <a:prstGeom prst="rect">
            <a:avLst/>
          </a:prstGeom>
          <a:noFill/>
          <a:ln w="9525">
            <a:noFill/>
            <a:miter lim="800000"/>
            <a:headEnd/>
            <a:tailEnd/>
          </a:ln>
        </p:spPr>
        <p:txBody>
          <a:bodyPr>
            <a:spAutoFit/>
          </a:bodyPr>
          <a:lstStyle/>
          <a:p>
            <a:pPr algn="ctr" eaLnBrk="1" hangingPunct="1"/>
            <a:r>
              <a:rPr lang="tr-TR" altLang="tr-TR" sz="2400" b="1">
                <a:solidFill>
                  <a:schemeClr val="tx2"/>
                </a:solidFill>
              </a:rPr>
              <a:t>Geleceğin Meslekleri Nelerdir?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Slayt Numarası Yer Tutucusu"/>
          <p:cNvSpPr>
            <a:spLocks noGrp="1" noChangeArrowheads="1"/>
          </p:cNvSpPr>
          <p:nvPr>
            <p:ph type="sldNum" sz="quarter" idx="12"/>
          </p:nvPr>
        </p:nvSpPr>
        <p:spPr bwMode="auto">
          <a:noFill/>
          <a:ln>
            <a:miter lim="800000"/>
            <a:headEnd/>
            <a:tailEnd/>
          </a:ln>
        </p:spPr>
        <p:txBody>
          <a:bodyPr/>
          <a:lstStyle/>
          <a:p>
            <a:fld id="{69869E17-1D89-4467-AC16-15CF6457426D}" type="slidenum">
              <a:rPr lang="tr-TR" altLang="tr-TR"/>
              <a:pPr/>
              <a:t>19</a:t>
            </a:fld>
            <a:endParaRPr lang="tr-TR" altLang="tr-TR"/>
          </a:p>
        </p:txBody>
      </p:sp>
      <p:sp>
        <p:nvSpPr>
          <p:cNvPr id="39939" name="Rectangle 2"/>
          <p:cNvSpPr>
            <a:spLocks noGrp="1"/>
          </p:cNvSpPr>
          <p:nvPr>
            <p:ph type="body" idx="4294967295"/>
          </p:nvPr>
        </p:nvSpPr>
        <p:spPr>
          <a:xfrm>
            <a:off x="457200" y="1052513"/>
            <a:ext cx="8305800" cy="5073650"/>
          </a:xfrm>
        </p:spPr>
        <p:txBody>
          <a:bodyPr/>
          <a:lstStyle/>
          <a:p>
            <a:pPr eaLnBrk="1" hangingPunct="1">
              <a:lnSpc>
                <a:spcPct val="90000"/>
              </a:lnSpc>
            </a:pPr>
            <a:endParaRPr lang="tr-TR" altLang="tr-TR" sz="1900" smtClean="0"/>
          </a:p>
          <a:p>
            <a:pPr eaLnBrk="1" hangingPunct="1">
              <a:lnSpc>
                <a:spcPct val="90000"/>
              </a:lnSpc>
            </a:pPr>
            <a:r>
              <a:rPr lang="tr-TR" altLang="tr-TR" sz="1900" smtClean="0"/>
              <a:t>Bu yatırımları altı alanda toplamak mümkün. Bunlar;malzeme sentezi ve üretimi, taşımacılık, bilişim ve iletişim, bioteknolojik gibi alanlar dikkati çekiyor. </a:t>
            </a:r>
          </a:p>
          <a:p>
            <a:pPr eaLnBrk="1" hangingPunct="1">
              <a:lnSpc>
                <a:spcPct val="90000"/>
              </a:lnSpc>
            </a:pPr>
            <a:endParaRPr lang="tr-TR" altLang="tr-TR" sz="1900" smtClean="0"/>
          </a:p>
          <a:p>
            <a:pPr eaLnBrk="1" hangingPunct="1">
              <a:lnSpc>
                <a:spcPct val="90000"/>
              </a:lnSpc>
            </a:pPr>
            <a:r>
              <a:rPr lang="tr-TR" altLang="tr-TR" sz="1900" smtClean="0"/>
              <a:t>Önümüzdeki yıllarda makine, bilgisayar, malzeme, endüstri, çevre ve kimya gibi mühendislik alanların ön plana çıkması bekleniyor. </a:t>
            </a:r>
          </a:p>
          <a:p>
            <a:pPr eaLnBrk="1" hangingPunct="1">
              <a:lnSpc>
                <a:spcPct val="90000"/>
              </a:lnSpc>
            </a:pPr>
            <a:endParaRPr lang="tr-TR" altLang="tr-TR" sz="1900" smtClean="0"/>
          </a:p>
          <a:p>
            <a:pPr eaLnBrk="1" hangingPunct="1">
              <a:lnSpc>
                <a:spcPct val="90000"/>
              </a:lnSpc>
            </a:pPr>
            <a:r>
              <a:rPr lang="tr-TR" altLang="tr-TR" sz="1900" smtClean="0"/>
              <a:t>Ayrıca işletme, fiyatlandırma uzmanlığı, promosyon analistleri, kalite mühendisleri,marka araştırmacıları aranan mesleklerden olacak. </a:t>
            </a:r>
          </a:p>
          <a:p>
            <a:pPr eaLnBrk="1" hangingPunct="1">
              <a:lnSpc>
                <a:spcPct val="90000"/>
              </a:lnSpc>
            </a:pPr>
            <a:endParaRPr lang="tr-TR" altLang="tr-TR" sz="1900" smtClean="0"/>
          </a:p>
          <a:p>
            <a:pPr eaLnBrk="1" hangingPunct="1">
              <a:lnSpc>
                <a:spcPct val="90000"/>
              </a:lnSpc>
            </a:pPr>
            <a:r>
              <a:rPr lang="tr-TR" altLang="tr-TR" sz="1900" smtClean="0"/>
              <a:t>Teknolojik değişimin meslekler üzerinde belirgin etkisini yapılan araştırmalar gösteriyor. Örneğin İngiltere'de yeni açılan iş yerlerinin %73'ü teknoloji tabanlı. Eleman arayan şirketlerin %58'i teknoloji eğitimi almış elemanlar tercih ediyor.</a:t>
            </a:r>
          </a:p>
        </p:txBody>
      </p:sp>
      <p:sp>
        <p:nvSpPr>
          <p:cNvPr id="39940" name="Rectangle 5"/>
          <p:cNvSpPr>
            <a:spLocks noChangeArrowheads="1"/>
          </p:cNvSpPr>
          <p:nvPr/>
        </p:nvSpPr>
        <p:spPr bwMode="auto">
          <a:xfrm>
            <a:off x="1042988" y="476250"/>
            <a:ext cx="6553200" cy="457200"/>
          </a:xfrm>
          <a:prstGeom prst="rect">
            <a:avLst/>
          </a:prstGeom>
          <a:noFill/>
          <a:ln w="9525">
            <a:noFill/>
            <a:miter lim="800000"/>
            <a:headEnd/>
            <a:tailEnd/>
          </a:ln>
        </p:spPr>
        <p:txBody>
          <a:bodyPr>
            <a:spAutoFit/>
          </a:bodyPr>
          <a:lstStyle/>
          <a:p>
            <a:pPr algn="ctr" eaLnBrk="1" hangingPunct="1"/>
            <a:r>
              <a:rPr lang="tr-TR" altLang="tr-TR" sz="2400" b="1">
                <a:solidFill>
                  <a:schemeClr val="tx2"/>
                </a:solidFill>
              </a:rPr>
              <a:t>Geleceğin Meslekleri Nelerdir?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noChangeArrowheads="1"/>
          </p:cNvSpPr>
          <p:nvPr>
            <p:ph type="sldNum" sz="quarter" idx="12"/>
          </p:nvPr>
        </p:nvSpPr>
        <p:spPr bwMode="auto">
          <a:noFill/>
          <a:ln>
            <a:miter lim="800000"/>
            <a:headEnd/>
            <a:tailEnd/>
          </a:ln>
        </p:spPr>
        <p:txBody>
          <a:bodyPr/>
          <a:lstStyle/>
          <a:p>
            <a:fld id="{670D8E40-A3DF-4D18-A30A-FD0F95E011D9}" type="slidenum">
              <a:rPr lang="tr-TR" altLang="tr-TR"/>
              <a:pPr/>
              <a:t>2</a:t>
            </a:fld>
            <a:endParaRPr lang="tr-TR" altLang="tr-TR"/>
          </a:p>
        </p:txBody>
      </p:sp>
      <p:sp>
        <p:nvSpPr>
          <p:cNvPr id="13315" name="Rectangle 3"/>
          <p:cNvSpPr>
            <a:spLocks noGrp="1"/>
          </p:cNvSpPr>
          <p:nvPr>
            <p:ph type="body" idx="1"/>
          </p:nvPr>
        </p:nvSpPr>
        <p:spPr/>
        <p:txBody>
          <a:bodyPr/>
          <a:lstStyle/>
          <a:p>
            <a:pPr eaLnBrk="1" hangingPunct="1">
              <a:buFont typeface="Wingdings 3" pitchFamily="18" charset="2"/>
              <a:buNone/>
            </a:pPr>
            <a:r>
              <a:rPr lang="tr-TR" altLang="tr-TR" smtClean="0"/>
              <a:t>	</a:t>
            </a:r>
          </a:p>
          <a:p>
            <a:pPr eaLnBrk="1" hangingPunct="1">
              <a:buFont typeface="Wingdings 3" pitchFamily="18" charset="2"/>
              <a:buNone/>
            </a:pPr>
            <a:endParaRPr lang="tr-TR" altLang="tr-TR" smtClean="0"/>
          </a:p>
          <a:p>
            <a:pPr eaLnBrk="1" hangingPunct="1">
              <a:buFont typeface="Wingdings 3" pitchFamily="18" charset="2"/>
              <a:buNone/>
            </a:pPr>
            <a:r>
              <a:rPr lang="tr-TR" altLang="tr-TR" smtClean="0"/>
              <a:t>“Gideceği Limanı Bilmeyene </a:t>
            </a:r>
          </a:p>
          <a:p>
            <a:pPr eaLnBrk="1" hangingPunct="1">
              <a:buFont typeface="Wingdings 3" pitchFamily="18" charset="2"/>
              <a:buNone/>
            </a:pPr>
            <a:r>
              <a:rPr lang="tr-TR" altLang="tr-TR" smtClean="0"/>
              <a:t>Hiçbir Rüzgardan Hayır Gelmez.” </a:t>
            </a:r>
          </a:p>
          <a:p>
            <a:pPr lvl="1" eaLnBrk="1" hangingPunct="1">
              <a:buFont typeface="Verdana" pitchFamily="34" charset="0"/>
              <a:buNone/>
            </a:pPr>
            <a:r>
              <a:rPr lang="tr-TR" altLang="tr-TR" smtClean="0"/>
              <a:t>					Montaigne</a:t>
            </a:r>
          </a:p>
        </p:txBody>
      </p:sp>
      <p:pic>
        <p:nvPicPr>
          <p:cNvPr id="13316" name="Picture 5" descr="j0303440"/>
          <p:cNvPicPr>
            <a:picLocks noChangeAspect="1" noChangeArrowheads="1" noCrop="1"/>
          </p:cNvPicPr>
          <p:nvPr/>
        </p:nvPicPr>
        <p:blipFill>
          <a:blip r:embed="rId2"/>
          <a:srcRect/>
          <a:stretch>
            <a:fillRect/>
          </a:stretch>
        </p:blipFill>
        <p:spPr bwMode="auto">
          <a:xfrm>
            <a:off x="7019925" y="2276475"/>
            <a:ext cx="1368425" cy="1368425"/>
          </a:xfrm>
          <a:prstGeom prst="rect">
            <a:avLst/>
          </a:prstGeom>
          <a:noFill/>
          <a:ln w="9525">
            <a:noFill/>
            <a:miter lim="800000"/>
            <a:headEnd/>
            <a:tailEnd/>
          </a:ln>
        </p:spPr>
      </p:pic>
      <p:pic>
        <p:nvPicPr>
          <p:cNvPr id="13317" name="Picture 6" descr="j0303434"/>
          <p:cNvPicPr>
            <a:picLocks noChangeAspect="1" noChangeArrowheads="1" noCrop="1"/>
          </p:cNvPicPr>
          <p:nvPr/>
        </p:nvPicPr>
        <p:blipFill>
          <a:blip r:embed="rId3"/>
          <a:srcRect/>
          <a:stretch>
            <a:fillRect/>
          </a:stretch>
        </p:blipFill>
        <p:spPr bwMode="auto">
          <a:xfrm>
            <a:off x="1116013" y="3500438"/>
            <a:ext cx="1341437" cy="1512887"/>
          </a:xfrm>
          <a:prstGeom prst="rect">
            <a:avLst/>
          </a:prstGeom>
          <a:noFill/>
          <a:ln w="9525">
            <a:noFill/>
            <a:miter lim="800000"/>
            <a:headEnd/>
            <a:tailEnd/>
          </a:ln>
        </p:spPr>
      </p:pic>
      <p:pic>
        <p:nvPicPr>
          <p:cNvPr id="13318" name="Picture 7" descr="j0423828"/>
          <p:cNvPicPr>
            <a:picLocks noChangeAspect="1" noChangeArrowheads="1"/>
          </p:cNvPicPr>
          <p:nvPr/>
        </p:nvPicPr>
        <p:blipFill>
          <a:blip r:embed="rId4"/>
          <a:srcRect/>
          <a:stretch>
            <a:fillRect/>
          </a:stretch>
        </p:blipFill>
        <p:spPr bwMode="auto">
          <a:xfrm>
            <a:off x="468313" y="260350"/>
            <a:ext cx="1257300"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Slayt Numarası Yer Tutucusu"/>
          <p:cNvSpPr>
            <a:spLocks noGrp="1" noChangeArrowheads="1"/>
          </p:cNvSpPr>
          <p:nvPr>
            <p:ph type="sldNum" sz="quarter" idx="12"/>
          </p:nvPr>
        </p:nvSpPr>
        <p:spPr bwMode="auto">
          <a:noFill/>
          <a:ln>
            <a:miter lim="800000"/>
            <a:headEnd/>
            <a:tailEnd/>
          </a:ln>
        </p:spPr>
        <p:txBody>
          <a:bodyPr/>
          <a:lstStyle/>
          <a:p>
            <a:fld id="{5D9DA29F-7CE0-401D-85BE-A01BF08DEE27}" type="slidenum">
              <a:rPr lang="tr-TR" altLang="tr-TR"/>
              <a:pPr/>
              <a:t>20</a:t>
            </a:fld>
            <a:endParaRPr lang="tr-TR" altLang="tr-TR"/>
          </a:p>
        </p:txBody>
      </p:sp>
      <p:sp>
        <p:nvSpPr>
          <p:cNvPr id="41987" name="Rectangle 3"/>
          <p:cNvSpPr>
            <a:spLocks noGrp="1"/>
          </p:cNvSpPr>
          <p:nvPr>
            <p:ph type="body" idx="1"/>
          </p:nvPr>
        </p:nvSpPr>
        <p:spPr/>
        <p:txBody>
          <a:bodyPr/>
          <a:lstStyle/>
          <a:p>
            <a:pPr eaLnBrk="1" hangingPunct="1">
              <a:lnSpc>
                <a:spcPct val="90000"/>
              </a:lnSpc>
            </a:pPr>
            <a:r>
              <a:rPr lang="tr-TR" altLang="tr-TR" sz="2300" smtClean="0"/>
              <a:t>Türkiye'de ise yapılan planlamada öncelikle AR-GE (Araştırma geliştirme), teknolojik gelişme, çevre koruma vb yeni çalışma alanlarına ayrılacağı belirtiliyor. AR-GE' ye ABD'de gayri safi milli hasıladan ayrılan pay %2,8, Japonya'da %3 oranında iken; bu Türkiye'de %0,5 dolaylarında. Planlamada öngörülen hedeflere ulaşıldığı taktirde mühendislerin önü açık görülmekte. Gelecek dönemde telekomünikasyon yazılımcıları, elektronik, bilgisayar ve iletişim teknikerlerinin yıldızının parlayacağı yönünde.</a:t>
            </a:r>
            <a:endParaRPr lang="tr-TR" altLang="tr-TR" sz="1400" smtClean="0"/>
          </a:p>
        </p:txBody>
      </p:sp>
      <p:sp>
        <p:nvSpPr>
          <p:cNvPr id="41988" name="Rectangle 5"/>
          <p:cNvSpPr>
            <a:spLocks noChangeArrowheads="1"/>
          </p:cNvSpPr>
          <p:nvPr/>
        </p:nvSpPr>
        <p:spPr bwMode="auto">
          <a:xfrm>
            <a:off x="1187450" y="496888"/>
            <a:ext cx="7129463" cy="519112"/>
          </a:xfrm>
          <a:prstGeom prst="rect">
            <a:avLst/>
          </a:prstGeom>
          <a:noFill/>
          <a:ln w="9525">
            <a:noFill/>
            <a:miter lim="800000"/>
            <a:headEnd/>
            <a:tailEnd/>
          </a:ln>
        </p:spPr>
        <p:txBody>
          <a:bodyPr>
            <a:spAutoFit/>
          </a:bodyPr>
          <a:lstStyle/>
          <a:p>
            <a:pPr algn="ctr" eaLnBrk="1" hangingPunct="1"/>
            <a:r>
              <a:rPr lang="tr-TR" altLang="tr-TR" sz="2800" b="1">
                <a:solidFill>
                  <a:schemeClr val="tx2"/>
                </a:solidFill>
              </a:rPr>
              <a:t>Geleceğin Meslekleri Nelerdir?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p:cNvSpPr>
            <a:spLocks noGrp="1" noChangeArrowheads="1"/>
          </p:cNvSpPr>
          <p:nvPr>
            <p:ph type="sldNum" sz="quarter" idx="12"/>
          </p:nvPr>
        </p:nvSpPr>
        <p:spPr bwMode="auto">
          <a:noFill/>
          <a:ln>
            <a:miter lim="800000"/>
            <a:headEnd/>
            <a:tailEnd/>
          </a:ln>
        </p:spPr>
        <p:txBody>
          <a:bodyPr/>
          <a:lstStyle/>
          <a:p>
            <a:fld id="{FEDFC1A1-31DF-4537-80DC-957354C3D58F}" type="slidenum">
              <a:rPr lang="tr-TR" altLang="tr-TR"/>
              <a:pPr/>
              <a:t>21</a:t>
            </a:fld>
            <a:endParaRPr lang="tr-TR" altLang="tr-TR"/>
          </a:p>
        </p:txBody>
      </p:sp>
      <p:sp>
        <p:nvSpPr>
          <p:cNvPr id="180226" name="Rectangle 2">
            <a:extLst>
              <a:ext uri="{FF2B5EF4-FFF2-40B4-BE49-F238E27FC236}">
                <a16:creationId xmlns:a16="http://schemas.microsoft.com/office/drawing/2014/main" xmlns="" id="{129DB63F-AD09-49F0-AE53-FDB0B900B114}"/>
              </a:ext>
            </a:extLst>
          </p:cNvPr>
          <p:cNvSpPr>
            <a:spLocks noGrp="1"/>
          </p:cNvSpPr>
          <p:nvPr>
            <p:ph type="title"/>
          </p:nvPr>
        </p:nvSpPr>
        <p:spPr bwMode="auto">
          <a:xfrm>
            <a:off x="1403350" y="274638"/>
            <a:ext cx="7283450" cy="1143000"/>
          </a:xfrm>
        </p:spPr>
        <p:txBody>
          <a:bodyPr wrap="square" lIns="91440" tIns="45720" rIns="91440" bIns="45720" numCol="1" anchorCtr="0" compatLnSpc="1">
            <a:prstTxWarp prst="textNoShape">
              <a:avLst/>
            </a:prstTxWarp>
          </a:bodyPr>
          <a:lstStyle/>
          <a:p>
            <a:pPr eaLnBrk="1" hangingPunct="1">
              <a:defRPr/>
            </a:pPr>
            <a:r>
              <a:rPr lang="tr-TR" sz="3200"/>
              <a:t>GELECEĞİN MESLEKLERİ NELERDİR</a:t>
            </a:r>
          </a:p>
        </p:txBody>
      </p:sp>
      <p:sp>
        <p:nvSpPr>
          <p:cNvPr id="44036" name="Rectangle 3"/>
          <p:cNvSpPr>
            <a:spLocks noGrp="1"/>
          </p:cNvSpPr>
          <p:nvPr>
            <p:ph type="body" idx="1"/>
          </p:nvPr>
        </p:nvSpPr>
        <p:spPr/>
        <p:txBody>
          <a:bodyPr/>
          <a:lstStyle/>
          <a:p>
            <a:pPr eaLnBrk="1" hangingPunct="1">
              <a:lnSpc>
                <a:spcPct val="90000"/>
              </a:lnSpc>
            </a:pPr>
            <a:r>
              <a:rPr lang="tr-TR" altLang="tr-TR" sz="2400" smtClean="0"/>
              <a:t>2023 yılının gençleri, öncelikle çoğu iyi eğitimli, yetkin ve geliştirilebilir yetenekleri olan gençler olacak ve bu gençler bugünden çok farklı bir iş yapma şekliyle karşı karşıya olacaklardır.</a:t>
            </a:r>
          </a:p>
          <a:p>
            <a:pPr eaLnBrk="1" hangingPunct="1">
              <a:lnSpc>
                <a:spcPct val="90000"/>
              </a:lnSpc>
            </a:pPr>
            <a:endParaRPr lang="tr-TR" altLang="tr-TR" sz="2400" smtClean="0"/>
          </a:p>
          <a:p>
            <a:pPr eaLnBrk="1" hangingPunct="1">
              <a:lnSpc>
                <a:spcPct val="90000"/>
              </a:lnSpc>
            </a:pPr>
            <a:r>
              <a:rPr lang="tr-TR" altLang="tr-TR" sz="2400" smtClean="0"/>
              <a:t>Yaratıcı bir iş hayatı modelinin öne çıkacağı bu dönemde, meslek farklılaşmasının azalacağından bahsediliyor. Çalışmanın mekandan bağımsızlaşmasının yanında, yatay iş örgütlenmesi ve iş hayatındaki kararların giderek otomatize olması söz konusu olacak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Slayt Numarası Yer Tutucusu"/>
          <p:cNvSpPr>
            <a:spLocks noGrp="1" noChangeArrowheads="1"/>
          </p:cNvSpPr>
          <p:nvPr>
            <p:ph type="sldNum" sz="quarter" idx="12"/>
          </p:nvPr>
        </p:nvSpPr>
        <p:spPr bwMode="auto">
          <a:noFill/>
          <a:ln>
            <a:miter lim="800000"/>
            <a:headEnd/>
            <a:tailEnd/>
          </a:ln>
        </p:spPr>
        <p:txBody>
          <a:bodyPr/>
          <a:lstStyle/>
          <a:p>
            <a:fld id="{D064846A-B302-4F12-BB03-39E81D2D5CD5}" type="slidenum">
              <a:rPr lang="tr-TR" altLang="tr-TR"/>
              <a:pPr/>
              <a:t>22</a:t>
            </a:fld>
            <a:endParaRPr lang="tr-TR" altLang="tr-TR"/>
          </a:p>
        </p:txBody>
      </p:sp>
      <p:pic>
        <p:nvPicPr>
          <p:cNvPr id="45059" name="Picture 7" descr="j0439328"/>
          <p:cNvPicPr>
            <a:picLocks noChangeAspect="1" noChangeArrowheads="1"/>
          </p:cNvPicPr>
          <p:nvPr/>
        </p:nvPicPr>
        <p:blipFill>
          <a:blip r:embed="rId2"/>
          <a:srcRect/>
          <a:stretch>
            <a:fillRect/>
          </a:stretch>
        </p:blipFill>
        <p:spPr bwMode="auto">
          <a:xfrm>
            <a:off x="1116013" y="2060575"/>
            <a:ext cx="6400800" cy="4124325"/>
          </a:xfrm>
          <a:prstGeom prst="rect">
            <a:avLst/>
          </a:prstGeom>
          <a:noFill/>
          <a:ln w="9525">
            <a:noFill/>
            <a:miter lim="800000"/>
            <a:headEnd/>
            <a:tailEnd/>
          </a:ln>
        </p:spPr>
      </p:pic>
      <p:sp>
        <p:nvSpPr>
          <p:cNvPr id="191496" name="Text Box 8">
            <a:extLst>
              <a:ext uri="{FF2B5EF4-FFF2-40B4-BE49-F238E27FC236}">
                <a16:creationId xmlns:a16="http://schemas.microsoft.com/office/drawing/2014/main" xmlns="" id="{8B671133-CD5C-46CC-B273-6CCC380BF15F}"/>
              </a:ext>
            </a:extLst>
          </p:cNvPr>
          <p:cNvSpPr txBox="1">
            <a:spLocks noChangeArrowheads="1"/>
          </p:cNvSpPr>
          <p:nvPr/>
        </p:nvSpPr>
        <p:spPr bwMode="auto">
          <a:xfrm>
            <a:off x="1042988" y="549275"/>
            <a:ext cx="7850187" cy="701675"/>
          </a:xfrm>
          <a:prstGeom prst="rect">
            <a:avLst/>
          </a:prstGeom>
          <a:noFill/>
          <a:ln w="9525">
            <a:noFill/>
            <a:miter lim="800000"/>
            <a:headEnd/>
            <a:tailEnd/>
          </a:ln>
          <a:effectLst/>
        </p:spPr>
        <p:txBody>
          <a:bodyPr>
            <a:spAutoFit/>
          </a:bodyPr>
          <a:lstStyle/>
          <a:p>
            <a:pPr algn="ctr" eaLnBrk="1" hangingPunct="1">
              <a:defRPr/>
            </a:pPr>
            <a:r>
              <a:rPr lang="tr-TR" sz="4000" b="1">
                <a:solidFill>
                  <a:srgbClr val="071F85"/>
                </a:solidFill>
                <a:effectLst>
                  <a:outerShdw blurRad="38100" dist="38100" dir="2700000" algn="tl">
                    <a:srgbClr val="C0C0C0"/>
                  </a:outerShdw>
                </a:effectLst>
                <a:latin typeface="Lucida Sans Unicode" pitchFamily="34" charset="0"/>
              </a:rPr>
              <a:t>G</a:t>
            </a:r>
            <a:r>
              <a:rPr lang="tr-TR" sz="4000" b="1">
                <a:solidFill>
                  <a:srgbClr val="5473F6"/>
                </a:solidFill>
                <a:effectLst>
                  <a:outerShdw blurRad="38100" dist="38100" dir="2700000" algn="tl">
                    <a:srgbClr val="C0C0C0"/>
                  </a:outerShdw>
                </a:effectLst>
                <a:latin typeface="Lucida Sans Unicode" pitchFamily="34" charset="0"/>
              </a:rPr>
              <a:t>E</a:t>
            </a:r>
            <a:r>
              <a:rPr lang="tr-TR" sz="4000" b="1">
                <a:solidFill>
                  <a:srgbClr val="071F85"/>
                </a:solidFill>
                <a:effectLst>
                  <a:outerShdw blurRad="38100" dist="38100" dir="2700000" algn="tl">
                    <a:srgbClr val="C0C0C0"/>
                  </a:outerShdw>
                </a:effectLst>
                <a:latin typeface="Lucida Sans Unicode" pitchFamily="34" charset="0"/>
              </a:rPr>
              <a:t>L</a:t>
            </a:r>
            <a:r>
              <a:rPr lang="tr-TR" sz="4000" b="1">
                <a:solidFill>
                  <a:srgbClr val="5473F6"/>
                </a:solidFill>
                <a:effectLst>
                  <a:outerShdw blurRad="38100" dist="38100" dir="2700000" algn="tl">
                    <a:srgbClr val="C0C0C0"/>
                  </a:outerShdw>
                </a:effectLst>
                <a:latin typeface="Lucida Sans Unicode" pitchFamily="34" charset="0"/>
              </a:rPr>
              <a:t>E</a:t>
            </a:r>
            <a:r>
              <a:rPr lang="tr-TR" sz="4000" b="1">
                <a:solidFill>
                  <a:srgbClr val="071F85"/>
                </a:solidFill>
                <a:effectLst>
                  <a:outerShdw blurRad="38100" dist="38100" dir="2700000" algn="tl">
                    <a:srgbClr val="C0C0C0"/>
                  </a:outerShdw>
                </a:effectLst>
                <a:latin typeface="Lucida Sans Unicode" pitchFamily="34" charset="0"/>
              </a:rPr>
              <a:t>C</a:t>
            </a:r>
            <a:r>
              <a:rPr lang="tr-TR" sz="4000" b="1">
                <a:solidFill>
                  <a:srgbClr val="5473F6"/>
                </a:solidFill>
                <a:effectLst>
                  <a:outerShdw blurRad="38100" dist="38100" dir="2700000" algn="tl">
                    <a:srgbClr val="C0C0C0"/>
                  </a:outerShdw>
                </a:effectLst>
                <a:latin typeface="Lucida Sans Unicode" pitchFamily="34" charset="0"/>
              </a:rPr>
              <a:t>E</a:t>
            </a:r>
            <a:r>
              <a:rPr lang="tr-TR" sz="4000" b="1">
                <a:solidFill>
                  <a:srgbClr val="071F85"/>
                </a:solidFill>
                <a:effectLst>
                  <a:outerShdw blurRad="38100" dist="38100" dir="2700000" algn="tl">
                    <a:srgbClr val="C0C0C0"/>
                  </a:outerShdw>
                </a:effectLst>
                <a:latin typeface="Lucida Sans Unicode" pitchFamily="34" charset="0"/>
              </a:rPr>
              <a:t>ĞİN M</a:t>
            </a:r>
            <a:r>
              <a:rPr lang="tr-TR" sz="4000" b="1">
                <a:solidFill>
                  <a:srgbClr val="5473F6"/>
                </a:solidFill>
                <a:effectLst>
                  <a:outerShdw blurRad="38100" dist="38100" dir="2700000" algn="tl">
                    <a:srgbClr val="C0C0C0"/>
                  </a:outerShdw>
                </a:effectLst>
                <a:latin typeface="Lucida Sans Unicode" pitchFamily="34" charset="0"/>
              </a:rPr>
              <a:t>E</a:t>
            </a:r>
            <a:r>
              <a:rPr lang="tr-TR" sz="4000" b="1">
                <a:solidFill>
                  <a:srgbClr val="071F85"/>
                </a:solidFill>
                <a:effectLst>
                  <a:outerShdw blurRad="38100" dist="38100" dir="2700000" algn="tl">
                    <a:srgbClr val="C0C0C0"/>
                  </a:outerShdw>
                </a:effectLst>
                <a:latin typeface="Lucida Sans Unicode" pitchFamily="34" charset="0"/>
              </a:rPr>
              <a:t>SL</a:t>
            </a:r>
            <a:r>
              <a:rPr lang="tr-TR" sz="4000" b="1">
                <a:solidFill>
                  <a:srgbClr val="5473F6"/>
                </a:solidFill>
                <a:effectLst>
                  <a:outerShdw blurRad="38100" dist="38100" dir="2700000" algn="tl">
                    <a:srgbClr val="C0C0C0"/>
                  </a:outerShdw>
                </a:effectLst>
                <a:latin typeface="Lucida Sans Unicode" pitchFamily="34" charset="0"/>
              </a:rPr>
              <a:t>E</a:t>
            </a:r>
            <a:r>
              <a:rPr lang="tr-TR" sz="4000" b="1">
                <a:solidFill>
                  <a:srgbClr val="071F85"/>
                </a:solidFill>
                <a:effectLst>
                  <a:outerShdw blurRad="38100" dist="38100" dir="2700000" algn="tl">
                    <a:srgbClr val="C0C0C0"/>
                  </a:outerShdw>
                </a:effectLst>
                <a:latin typeface="Lucida Sans Unicode" pitchFamily="34" charset="0"/>
              </a:rPr>
              <a:t>KL</a:t>
            </a:r>
            <a:r>
              <a:rPr lang="tr-TR" sz="4000" b="1">
                <a:solidFill>
                  <a:srgbClr val="5473F6"/>
                </a:solidFill>
                <a:effectLst>
                  <a:outerShdw blurRad="38100" dist="38100" dir="2700000" algn="tl">
                    <a:srgbClr val="C0C0C0"/>
                  </a:outerShdw>
                </a:effectLst>
                <a:latin typeface="Lucida Sans Unicode" pitchFamily="34" charset="0"/>
              </a:rPr>
              <a:t>E</a:t>
            </a:r>
            <a:r>
              <a:rPr lang="tr-TR" sz="4000" b="1">
                <a:solidFill>
                  <a:srgbClr val="071F85"/>
                </a:solidFill>
                <a:effectLst>
                  <a:outerShdw blurRad="38100" dist="38100" dir="2700000" algn="tl">
                    <a:srgbClr val="C0C0C0"/>
                  </a:outerShdw>
                </a:effectLst>
                <a:latin typeface="Lucida Sans Unicode" pitchFamily="34" charset="0"/>
              </a:rPr>
              <a:t>Rİ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p:cNvSpPr>
            <a:spLocks noGrp="1" noChangeArrowheads="1"/>
          </p:cNvSpPr>
          <p:nvPr>
            <p:ph type="sldNum" sz="quarter" idx="12"/>
          </p:nvPr>
        </p:nvSpPr>
        <p:spPr bwMode="auto">
          <a:noFill/>
          <a:ln>
            <a:miter lim="800000"/>
            <a:headEnd/>
            <a:tailEnd/>
          </a:ln>
        </p:spPr>
        <p:txBody>
          <a:bodyPr/>
          <a:lstStyle/>
          <a:p>
            <a:fld id="{72007698-2AAD-4831-B818-8CB1EE480031}" type="slidenum">
              <a:rPr lang="tr-TR" altLang="tr-TR"/>
              <a:pPr/>
              <a:t>23</a:t>
            </a:fld>
            <a:endParaRPr lang="tr-TR" altLang="tr-TR"/>
          </a:p>
        </p:txBody>
      </p:sp>
      <p:sp>
        <p:nvSpPr>
          <p:cNvPr id="46083" name="Rectangle 2"/>
          <p:cNvSpPr>
            <a:spLocks noGrp="1"/>
          </p:cNvSpPr>
          <p:nvPr>
            <p:ph type="subTitle" idx="1"/>
          </p:nvPr>
        </p:nvSpPr>
        <p:spPr>
          <a:xfrm>
            <a:off x="468313" y="3716338"/>
            <a:ext cx="8496300" cy="2736850"/>
          </a:xfrm>
        </p:spPr>
        <p:txBody>
          <a:bodyPr/>
          <a:lstStyle/>
          <a:p>
            <a:pPr marL="109538" algn="l" eaLnBrk="1" hangingPunct="1">
              <a:buClr>
                <a:schemeClr val="tx1"/>
              </a:buClr>
              <a:buFont typeface="Wingdings 3" pitchFamily="18" charset="2"/>
              <a:buChar char=""/>
            </a:pPr>
            <a:r>
              <a:rPr lang="tr-TR" altLang="tr-TR" sz="2000" b="1" smtClean="0"/>
              <a:t>Hukuk, bildiğimiz anlamının dışında, spesifik alanlarda uzmanlaşmış insanların yapacağı bir iş olacak. </a:t>
            </a:r>
          </a:p>
          <a:p>
            <a:pPr marL="109538" algn="l" eaLnBrk="1" hangingPunct="1">
              <a:buClr>
                <a:schemeClr val="tx1"/>
              </a:buClr>
            </a:pPr>
            <a:r>
              <a:rPr lang="tr-TR" altLang="tr-TR" sz="2000" b="1" smtClean="0"/>
              <a:t>Bilişim suçlarıyla ilgili çalışmalar dünyada yeni yeni gelişiyor. </a:t>
            </a:r>
          </a:p>
          <a:p>
            <a:pPr marL="109538" algn="l" eaLnBrk="1" hangingPunct="1">
              <a:buClr>
                <a:schemeClr val="tx1"/>
              </a:buClr>
            </a:pPr>
            <a:r>
              <a:rPr lang="tr-TR" altLang="tr-TR" sz="2000" b="1" smtClean="0"/>
              <a:t>Bir mağazanın camına taş atmakla bir web sitesine hacker olarak saldırmak arasında çok fark kalmayacak. Bilişim suçlarıyla ilgili hukukçularda çok fazla ihtiyaç olacak. Ayrıca Avrupa Birliği’ yle ilişkiler, ticaret hukuku gibi alanlar önem kazanacak.</a:t>
            </a:r>
          </a:p>
        </p:txBody>
      </p:sp>
      <p:pic>
        <p:nvPicPr>
          <p:cNvPr id="46084" name="Picture 4" descr="kaos_hacker03"/>
          <p:cNvPicPr>
            <a:picLocks noChangeAspect="1" noChangeArrowheads="1"/>
          </p:cNvPicPr>
          <p:nvPr/>
        </p:nvPicPr>
        <p:blipFill>
          <a:blip r:embed="rId3"/>
          <a:srcRect/>
          <a:stretch>
            <a:fillRect/>
          </a:stretch>
        </p:blipFill>
        <p:spPr bwMode="auto">
          <a:xfrm>
            <a:off x="4932363" y="1268413"/>
            <a:ext cx="3671887" cy="2232025"/>
          </a:xfrm>
          <a:prstGeom prst="rect">
            <a:avLst/>
          </a:prstGeom>
          <a:noFill/>
          <a:ln w="9525">
            <a:noFill/>
            <a:miter lim="800000"/>
            <a:headEnd/>
            <a:tailEnd/>
          </a:ln>
        </p:spPr>
      </p:pic>
      <p:pic>
        <p:nvPicPr>
          <p:cNvPr id="46085" name="Picture 145" descr="dilekceler_adalet2%5B1%5D"/>
          <p:cNvPicPr>
            <a:picLocks noChangeAspect="1" noChangeArrowheads="1"/>
          </p:cNvPicPr>
          <p:nvPr/>
        </p:nvPicPr>
        <p:blipFill>
          <a:blip r:embed="rId4"/>
          <a:srcRect/>
          <a:stretch>
            <a:fillRect/>
          </a:stretch>
        </p:blipFill>
        <p:spPr bwMode="auto">
          <a:xfrm>
            <a:off x="611188" y="1196975"/>
            <a:ext cx="3744912" cy="2303463"/>
          </a:xfrm>
          <a:prstGeom prst="rect">
            <a:avLst/>
          </a:prstGeom>
          <a:noFill/>
          <a:ln w="9525">
            <a:noFill/>
            <a:miter lim="800000"/>
            <a:headEnd/>
            <a:tailEnd/>
          </a:ln>
        </p:spPr>
      </p:pic>
      <p:sp>
        <p:nvSpPr>
          <p:cNvPr id="189450" name="Text Box 10">
            <a:extLst>
              <a:ext uri="{FF2B5EF4-FFF2-40B4-BE49-F238E27FC236}">
                <a16:creationId xmlns:a16="http://schemas.microsoft.com/office/drawing/2014/main" xmlns="" id="{75ECBFC3-5397-4A63-9EFD-46DE28601B74}"/>
              </a:ext>
            </a:extLst>
          </p:cNvPr>
          <p:cNvSpPr txBox="1">
            <a:spLocks noChangeArrowheads="1"/>
          </p:cNvSpPr>
          <p:nvPr/>
        </p:nvSpPr>
        <p:spPr bwMode="auto">
          <a:xfrm>
            <a:off x="1135063" y="157163"/>
            <a:ext cx="7469187"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a:p>
            <a:pPr algn="ctr" eaLnBrk="1" hangingPunct="1">
              <a:defRPr/>
            </a:pPr>
            <a:r>
              <a:rPr lang="tr-TR" sz="2800" b="1">
                <a:solidFill>
                  <a:srgbClr val="5473F6"/>
                </a:solidFill>
                <a:effectLst>
                  <a:outerShdw blurRad="38100" dist="38100" dir="2700000" algn="tl">
                    <a:srgbClr val="C0C0C0"/>
                  </a:outerShdw>
                </a:effectLst>
              </a:rPr>
              <a:t>HUKUK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Slayt Numarası Yer Tutucusu"/>
          <p:cNvSpPr>
            <a:spLocks noGrp="1" noChangeArrowheads="1"/>
          </p:cNvSpPr>
          <p:nvPr>
            <p:ph type="sldNum" sz="quarter" idx="12"/>
          </p:nvPr>
        </p:nvSpPr>
        <p:spPr bwMode="auto">
          <a:noFill/>
          <a:ln>
            <a:miter lim="800000"/>
            <a:headEnd/>
            <a:tailEnd/>
          </a:ln>
        </p:spPr>
        <p:txBody>
          <a:bodyPr/>
          <a:lstStyle/>
          <a:p>
            <a:fld id="{36187B4E-6046-455E-B8C9-C50838DE2B81}" type="slidenum">
              <a:rPr lang="tr-TR" altLang="tr-TR"/>
              <a:pPr/>
              <a:t>24</a:t>
            </a:fld>
            <a:endParaRPr lang="tr-TR" altLang="tr-TR"/>
          </a:p>
        </p:txBody>
      </p:sp>
      <p:sp>
        <p:nvSpPr>
          <p:cNvPr id="48131" name="Rectangle 2"/>
          <p:cNvSpPr>
            <a:spLocks noGrp="1"/>
          </p:cNvSpPr>
          <p:nvPr>
            <p:ph type="subTitle" idx="1"/>
          </p:nvPr>
        </p:nvSpPr>
        <p:spPr>
          <a:xfrm>
            <a:off x="179388" y="3789363"/>
            <a:ext cx="8964612" cy="2089150"/>
          </a:xfrm>
        </p:spPr>
        <p:txBody>
          <a:bodyPr/>
          <a:lstStyle/>
          <a:p>
            <a:pPr marL="109538" algn="l" eaLnBrk="1" hangingPunct="1">
              <a:buClr>
                <a:schemeClr val="tx1"/>
              </a:buClr>
              <a:buFont typeface="Wingdings 3" pitchFamily="18" charset="2"/>
              <a:buChar char=""/>
            </a:pPr>
            <a:r>
              <a:rPr lang="tr-TR" altLang="tr-TR" sz="2000" b="1" smtClean="0"/>
              <a:t>Tıp her zaman en popüler meslekler arasında yerini almıştır. </a:t>
            </a:r>
          </a:p>
          <a:p>
            <a:pPr marL="109538" algn="l" eaLnBrk="1" hangingPunct="1">
              <a:buClr>
                <a:schemeClr val="tx1"/>
              </a:buClr>
              <a:buFont typeface="Wingdings 3" pitchFamily="18" charset="2"/>
              <a:buChar char=""/>
            </a:pPr>
            <a:r>
              <a:rPr lang="tr-TR" altLang="tr-TR" sz="2000" b="1" smtClean="0"/>
              <a:t>Bazı buluşlar insanlara yarar sağladıkları gibi hayatı tehdit eden bir takım unsurları da beraberinde getirir. Örneğin nükleer santraller insanların kanser olmalarına  ya da başka hastalıklara yakalanmalarına neden olabilmektedir. </a:t>
            </a:r>
          </a:p>
          <a:p>
            <a:pPr marL="109538" algn="l" eaLnBrk="1" hangingPunct="1">
              <a:buClr>
                <a:schemeClr val="tx1"/>
              </a:buClr>
              <a:buFont typeface="Wingdings 3" pitchFamily="18" charset="2"/>
              <a:buChar char=""/>
            </a:pPr>
            <a:r>
              <a:rPr lang="tr-TR" altLang="tr-TR" sz="2000" b="1" smtClean="0"/>
              <a:t>Tıp mühendisleri hastalıkların teşhis ve tedavi edilmesinde kullanılacak yeni teknik ve cihazların geliştirilmesinde rol oynar.</a:t>
            </a:r>
          </a:p>
        </p:txBody>
      </p:sp>
      <p:pic>
        <p:nvPicPr>
          <p:cNvPr id="48132" name="Picture 4" descr="kanser"/>
          <p:cNvPicPr>
            <a:picLocks noChangeAspect="1" noChangeArrowheads="1"/>
          </p:cNvPicPr>
          <p:nvPr/>
        </p:nvPicPr>
        <p:blipFill>
          <a:blip r:embed="rId3"/>
          <a:srcRect/>
          <a:stretch>
            <a:fillRect/>
          </a:stretch>
        </p:blipFill>
        <p:spPr bwMode="auto">
          <a:xfrm>
            <a:off x="4787900" y="1484313"/>
            <a:ext cx="3887788" cy="2305050"/>
          </a:xfrm>
          <a:prstGeom prst="rect">
            <a:avLst/>
          </a:prstGeom>
          <a:noFill/>
          <a:ln w="9525">
            <a:noFill/>
            <a:miter lim="800000"/>
            <a:headEnd/>
            <a:tailEnd/>
          </a:ln>
        </p:spPr>
      </p:pic>
      <p:pic>
        <p:nvPicPr>
          <p:cNvPr id="48133" name="Picture 5" descr="nukleeyarisi2023"/>
          <p:cNvPicPr>
            <a:picLocks noChangeAspect="1" noChangeArrowheads="1"/>
          </p:cNvPicPr>
          <p:nvPr/>
        </p:nvPicPr>
        <p:blipFill>
          <a:blip r:embed="rId4"/>
          <a:srcRect/>
          <a:stretch>
            <a:fillRect/>
          </a:stretch>
        </p:blipFill>
        <p:spPr bwMode="auto">
          <a:xfrm>
            <a:off x="395288" y="1484313"/>
            <a:ext cx="4103687" cy="2232025"/>
          </a:xfrm>
          <a:prstGeom prst="rect">
            <a:avLst/>
          </a:prstGeom>
          <a:noFill/>
          <a:ln w="9525">
            <a:noFill/>
            <a:miter lim="800000"/>
            <a:headEnd/>
            <a:tailEnd/>
          </a:ln>
        </p:spPr>
      </p:pic>
      <p:sp>
        <p:nvSpPr>
          <p:cNvPr id="71688" name="Text Box 8">
            <a:extLst>
              <a:ext uri="{FF2B5EF4-FFF2-40B4-BE49-F238E27FC236}">
                <a16:creationId xmlns:a16="http://schemas.microsoft.com/office/drawing/2014/main" xmlns="" id="{B089D4BF-33F0-46F3-80A9-4C9DC5642968}"/>
              </a:ext>
            </a:extLst>
          </p:cNvPr>
          <p:cNvSpPr txBox="1">
            <a:spLocks noChangeArrowheads="1"/>
          </p:cNvSpPr>
          <p:nvPr/>
        </p:nvSpPr>
        <p:spPr bwMode="auto">
          <a:xfrm>
            <a:off x="900113" y="260350"/>
            <a:ext cx="8243887" cy="1160463"/>
          </a:xfrm>
          <a:prstGeom prst="rect">
            <a:avLst/>
          </a:prstGeom>
          <a:noFill/>
          <a:ln w="9525">
            <a:noFill/>
            <a:miter lim="800000"/>
            <a:headEnd/>
            <a:tailEnd/>
          </a:ln>
          <a:effectLst/>
        </p:spPr>
        <p:txBody>
          <a:bodyPr>
            <a:spAutoFit/>
          </a:bodyPr>
          <a:lstStyle/>
          <a:p>
            <a:pPr algn="ctr" eaLnBrk="1" hangingPunct="1">
              <a:spcBef>
                <a:spcPct val="50000"/>
              </a:spcBef>
              <a:defRPr/>
            </a:pPr>
            <a:r>
              <a:rPr lang="tr-TR" sz="2800" b="1">
                <a:solidFill>
                  <a:srgbClr val="5473F6"/>
                </a:solidFill>
                <a:effectLst>
                  <a:outerShdw blurRad="38100" dist="38100" dir="2700000" algn="tl">
                    <a:srgbClr val="C0C0C0"/>
                  </a:outerShdw>
                </a:effectLst>
                <a:latin typeface="Lucida Sans Unicode" pitchFamily="34" charset="0"/>
              </a:rPr>
              <a:t>GELECEĞİN MESLEKLERİ</a:t>
            </a:r>
          </a:p>
          <a:p>
            <a:pPr algn="ctr" eaLnBrk="1" hangingPunct="1">
              <a:spcBef>
                <a:spcPct val="50000"/>
              </a:spcBef>
              <a:defRPr/>
            </a:pPr>
            <a:r>
              <a:rPr lang="tr-TR" sz="2800" b="1">
                <a:solidFill>
                  <a:srgbClr val="5473F6"/>
                </a:solidFill>
                <a:effectLst>
                  <a:outerShdw blurRad="38100" dist="38100" dir="2700000" algn="tl">
                    <a:srgbClr val="C0C0C0"/>
                  </a:outerShdw>
                </a:effectLst>
                <a:latin typeface="Lucida Sans Unicode" pitchFamily="34" charset="0"/>
              </a:rPr>
              <a:t>TIP MÜHENDİSLİĞİ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Slayt Numarası Yer Tutucusu"/>
          <p:cNvSpPr>
            <a:spLocks noGrp="1" noChangeArrowheads="1"/>
          </p:cNvSpPr>
          <p:nvPr>
            <p:ph type="sldNum" sz="quarter" idx="12"/>
          </p:nvPr>
        </p:nvSpPr>
        <p:spPr bwMode="auto">
          <a:noFill/>
          <a:ln>
            <a:miter lim="800000"/>
            <a:headEnd/>
            <a:tailEnd/>
          </a:ln>
        </p:spPr>
        <p:txBody>
          <a:bodyPr/>
          <a:lstStyle/>
          <a:p>
            <a:fld id="{06D9B5AA-7334-40BE-A3B0-3216EB38851E}" type="slidenum">
              <a:rPr lang="tr-TR" altLang="tr-TR"/>
              <a:pPr/>
              <a:t>25</a:t>
            </a:fld>
            <a:endParaRPr lang="tr-TR" altLang="tr-TR"/>
          </a:p>
        </p:txBody>
      </p:sp>
      <p:sp>
        <p:nvSpPr>
          <p:cNvPr id="193539" name="Rectangle 3">
            <a:extLst>
              <a:ext uri="{FF2B5EF4-FFF2-40B4-BE49-F238E27FC236}">
                <a16:creationId xmlns:a16="http://schemas.microsoft.com/office/drawing/2014/main" xmlns="" id="{CEDE57CB-67EB-45EB-BAEE-B82872FA5965}"/>
              </a:ext>
            </a:extLst>
          </p:cNvPr>
          <p:cNvSpPr>
            <a:spLocks noGrp="1"/>
          </p:cNvSpPr>
          <p:nvPr>
            <p:ph type="body" idx="1"/>
          </p:nvPr>
        </p:nvSpPr>
        <p:spPr>
          <a:xfrm>
            <a:off x="457200" y="1268413"/>
            <a:ext cx="8229600" cy="4968875"/>
          </a:xfrm>
        </p:spPr>
        <p:txBody>
          <a:bodyPr/>
          <a:lstStyle/>
          <a:p>
            <a:pPr eaLnBrk="1" hangingPunct="1">
              <a:lnSpc>
                <a:spcPct val="80000"/>
              </a:lnSpc>
              <a:buFont typeface="Wingdings 3" pitchFamily="18" charset="2"/>
              <a:buNone/>
              <a:defRPr/>
            </a:pPr>
            <a:r>
              <a:rPr lang="tr-TR" sz="2300" b="1" i="1"/>
              <a:t>	Gelecekte tıp ve tıbbi bilimlerin yıldızı parlamaya devam edecek.</a:t>
            </a:r>
            <a:endParaRPr lang="tr-TR" sz="2300" i="1"/>
          </a:p>
          <a:p>
            <a:pPr eaLnBrk="1" hangingPunct="1">
              <a:lnSpc>
                <a:spcPct val="80000"/>
              </a:lnSpc>
              <a:defRPr/>
            </a:pPr>
            <a:r>
              <a:rPr lang="tr-TR" sz="2300" b="1">
                <a:solidFill>
                  <a:srgbClr val="5473F6"/>
                </a:solidFill>
                <a:effectLst>
                  <a:outerShdw blurRad="38100" dist="38100" dir="2700000" algn="tl">
                    <a:srgbClr val="C0C0C0"/>
                  </a:outerShdw>
                </a:effectLst>
              </a:rPr>
              <a:t>Nöroşirurji (beyin cerrahisi)</a:t>
            </a:r>
            <a:r>
              <a:rPr lang="tr-TR" sz="2300"/>
              <a:t> : Geleceğin ilgi gören mesleklerinden olacak. Bunun gerekçesi ise stres, depresyon, melankoli gibi rahatsızların kaynağının beyinden kaynaklı olmasıdır. </a:t>
            </a:r>
          </a:p>
          <a:p>
            <a:pPr eaLnBrk="1" hangingPunct="1">
              <a:lnSpc>
                <a:spcPct val="80000"/>
              </a:lnSpc>
              <a:defRPr/>
            </a:pPr>
            <a:endParaRPr lang="tr-TR" sz="800" b="1"/>
          </a:p>
          <a:p>
            <a:pPr eaLnBrk="1" hangingPunct="1">
              <a:lnSpc>
                <a:spcPct val="80000"/>
              </a:lnSpc>
              <a:defRPr/>
            </a:pPr>
            <a:r>
              <a:rPr lang="tr-TR" sz="2300" b="1">
                <a:solidFill>
                  <a:srgbClr val="5473F6"/>
                </a:solidFill>
                <a:effectLst>
                  <a:outerShdw blurRad="38100" dist="38100" dir="2700000" algn="tl">
                    <a:srgbClr val="C0C0C0"/>
                  </a:outerShdw>
                </a:effectLst>
              </a:rPr>
              <a:t>Estetik cerrahi, sağlık yönetimi, fizik tedavi uzmanlığı</a:t>
            </a:r>
            <a:r>
              <a:rPr lang="tr-TR" sz="2300"/>
              <a:t> popülerliği artacak branşlar olarak gösteriliyor.</a:t>
            </a:r>
          </a:p>
          <a:p>
            <a:pPr eaLnBrk="1" hangingPunct="1">
              <a:lnSpc>
                <a:spcPct val="80000"/>
              </a:lnSpc>
              <a:defRPr/>
            </a:pPr>
            <a:endParaRPr lang="tr-TR" sz="800"/>
          </a:p>
          <a:p>
            <a:pPr eaLnBrk="1" hangingPunct="1">
              <a:lnSpc>
                <a:spcPct val="80000"/>
              </a:lnSpc>
              <a:defRPr/>
            </a:pPr>
            <a:r>
              <a:rPr lang="tr-TR" sz="2300"/>
              <a:t>Aynı zamanda kanserin nedenini araştıracak olan </a:t>
            </a:r>
            <a:r>
              <a:rPr lang="tr-TR" sz="2400" b="1">
                <a:solidFill>
                  <a:srgbClr val="5473F6"/>
                </a:solidFill>
                <a:effectLst>
                  <a:outerShdw blurRad="38100" dist="38100" dir="2700000" algn="tl">
                    <a:srgbClr val="C0C0C0"/>
                  </a:outerShdw>
                </a:effectLst>
              </a:rPr>
              <a:t>onkologlar</a:t>
            </a:r>
            <a:r>
              <a:rPr lang="tr-TR" sz="2400">
                <a:solidFill>
                  <a:srgbClr val="5473F6"/>
                </a:solidFill>
              </a:rPr>
              <a:t>,</a:t>
            </a:r>
            <a:r>
              <a:rPr lang="tr-TR" sz="2300"/>
              <a:t> </a:t>
            </a:r>
          </a:p>
          <a:p>
            <a:pPr eaLnBrk="1" hangingPunct="1">
              <a:lnSpc>
                <a:spcPct val="80000"/>
              </a:lnSpc>
              <a:defRPr/>
            </a:pPr>
            <a:endParaRPr lang="tr-TR" sz="800"/>
          </a:p>
          <a:p>
            <a:pPr eaLnBrk="1" hangingPunct="1">
              <a:lnSpc>
                <a:spcPct val="80000"/>
              </a:lnSpc>
              <a:defRPr/>
            </a:pPr>
            <a:r>
              <a:rPr lang="tr-TR" sz="2300"/>
              <a:t>Hastalıkların kaynağını araştıracak olan </a:t>
            </a:r>
            <a:r>
              <a:rPr lang="tr-TR" sz="2400" b="1">
                <a:solidFill>
                  <a:srgbClr val="5473F6"/>
                </a:solidFill>
                <a:effectLst>
                  <a:outerShdw blurRad="38100" dist="38100" dir="2700000" algn="tl">
                    <a:srgbClr val="C0C0C0"/>
                  </a:outerShdw>
                </a:effectLst>
              </a:rPr>
              <a:t>genetikçiler,</a:t>
            </a:r>
            <a:endParaRPr lang="tr-TR" sz="2300"/>
          </a:p>
          <a:p>
            <a:pPr eaLnBrk="1" hangingPunct="1">
              <a:lnSpc>
                <a:spcPct val="80000"/>
              </a:lnSpc>
              <a:defRPr/>
            </a:pPr>
            <a:endParaRPr lang="tr-TR" sz="900"/>
          </a:p>
          <a:p>
            <a:pPr eaLnBrk="1" hangingPunct="1">
              <a:lnSpc>
                <a:spcPct val="80000"/>
              </a:lnSpc>
              <a:defRPr/>
            </a:pPr>
            <a:r>
              <a:rPr lang="tr-TR" sz="2300"/>
              <a:t>Zorlaşan hayat şartları altında ezilen insanlar için </a:t>
            </a:r>
            <a:r>
              <a:rPr lang="tr-TR" sz="2400" b="1">
                <a:solidFill>
                  <a:srgbClr val="5473F6"/>
                </a:solidFill>
                <a:effectLst>
                  <a:outerShdw blurRad="38100" dist="38100" dir="2700000" algn="tl">
                    <a:srgbClr val="C0C0C0"/>
                  </a:outerShdw>
                </a:effectLst>
              </a:rPr>
              <a:t>psikiyatristler</a:t>
            </a:r>
            <a:r>
              <a:rPr lang="tr-TR" sz="2300"/>
              <a:t> aranan insanlar olacak.</a:t>
            </a:r>
          </a:p>
        </p:txBody>
      </p:sp>
      <p:pic>
        <p:nvPicPr>
          <p:cNvPr id="50180" name="Picture 4" descr="j0295159"/>
          <p:cNvPicPr>
            <a:picLocks noChangeAspect="1" noChangeArrowheads="1" noCrop="1"/>
          </p:cNvPicPr>
          <p:nvPr>
            <p:ph type="title"/>
          </p:nvPr>
        </p:nvPicPr>
        <p:blipFill>
          <a:blip r:embed="rId2"/>
          <a:srcRect/>
          <a:stretch>
            <a:fillRect/>
          </a:stretch>
        </p:blipFill>
        <p:spPr bwMode="auto">
          <a:xfrm>
            <a:off x="6659563" y="5589588"/>
            <a:ext cx="1873250" cy="1081087"/>
          </a:xfrm>
        </p:spPr>
      </p:pic>
      <p:sp>
        <p:nvSpPr>
          <p:cNvPr id="193542" name="Rectangle 6">
            <a:extLst>
              <a:ext uri="{FF2B5EF4-FFF2-40B4-BE49-F238E27FC236}">
                <a16:creationId xmlns:a16="http://schemas.microsoft.com/office/drawing/2014/main" xmlns="" id="{6331AA54-26C9-46C6-853D-DED82C4392C9}"/>
              </a:ext>
            </a:extLst>
          </p:cNvPr>
          <p:cNvSpPr>
            <a:spLocks noChangeArrowheads="1"/>
          </p:cNvSpPr>
          <p:nvPr/>
        </p:nvSpPr>
        <p:spPr bwMode="auto">
          <a:xfrm>
            <a:off x="1619250" y="404813"/>
            <a:ext cx="6624638" cy="519112"/>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5 Slayt Numarası Yer Tutucusu"/>
          <p:cNvSpPr>
            <a:spLocks noGrp="1" noChangeArrowheads="1"/>
          </p:cNvSpPr>
          <p:nvPr>
            <p:ph type="sldNum" sz="quarter" idx="12"/>
          </p:nvPr>
        </p:nvSpPr>
        <p:spPr bwMode="auto">
          <a:noFill/>
          <a:ln>
            <a:miter lim="800000"/>
            <a:headEnd/>
            <a:tailEnd/>
          </a:ln>
        </p:spPr>
        <p:txBody>
          <a:bodyPr/>
          <a:lstStyle/>
          <a:p>
            <a:fld id="{9D96FF10-E413-425B-B9B0-519A7C28FA51}" type="slidenum">
              <a:rPr lang="tr-TR" altLang="tr-TR"/>
              <a:pPr/>
              <a:t>26</a:t>
            </a:fld>
            <a:endParaRPr lang="tr-TR" altLang="tr-TR"/>
          </a:p>
        </p:txBody>
      </p:sp>
      <p:sp>
        <p:nvSpPr>
          <p:cNvPr id="17411" name="Rectangle 3">
            <a:extLst>
              <a:ext uri="{FF2B5EF4-FFF2-40B4-BE49-F238E27FC236}">
                <a16:creationId xmlns:a16="http://schemas.microsoft.com/office/drawing/2014/main" xmlns="" id="{5E734D69-313E-4EBC-B3D3-D02E47BF13B8}"/>
              </a:ext>
            </a:extLst>
          </p:cNvPr>
          <p:cNvSpPr>
            <a:spLocks noGrp="1"/>
          </p:cNvSpPr>
          <p:nvPr>
            <p:ph type="body" idx="1"/>
          </p:nvPr>
        </p:nvSpPr>
        <p:spPr>
          <a:xfrm>
            <a:off x="457200" y="1196975"/>
            <a:ext cx="8291513" cy="4810125"/>
          </a:xfrm>
        </p:spPr>
        <p:txBody>
          <a:bodyPr/>
          <a:lstStyle/>
          <a:p>
            <a:pPr eaLnBrk="1" hangingPunct="1">
              <a:defRPr/>
            </a:pPr>
            <a:r>
              <a:rPr lang="tr-TR" sz="2400" b="1">
                <a:solidFill>
                  <a:srgbClr val="5473F6"/>
                </a:solidFill>
                <a:effectLst>
                  <a:outerShdw blurRad="38100" dist="38100" dir="2700000" algn="tl">
                    <a:srgbClr val="C0C0C0"/>
                  </a:outerShdw>
                </a:effectLst>
              </a:rPr>
              <a:t>Fiziksel Tedavi ve Rehabilitasyon</a:t>
            </a:r>
          </a:p>
          <a:p>
            <a:pPr eaLnBrk="1" hangingPunct="1">
              <a:buFont typeface="Wingdings 3" pitchFamily="18" charset="2"/>
              <a:buNone/>
              <a:defRPr/>
            </a:pPr>
            <a:endParaRPr lang="tr-TR" sz="1400" b="1"/>
          </a:p>
          <a:p>
            <a:pPr eaLnBrk="1" hangingPunct="1">
              <a:buFont typeface="Wingdings 3" pitchFamily="18" charset="2"/>
              <a:buNone/>
              <a:defRPr/>
            </a:pPr>
            <a:r>
              <a:rPr lang="tr-TR" sz="2500"/>
              <a:t>	</a:t>
            </a:r>
            <a:r>
              <a:rPr lang="tr-TR" sz="2000"/>
              <a:t>Bu bölüm, doğuştan ya da sonradan herhangi bir nedenle sakatlanan ve hekim tarafından tanısı konup tedavi edilmesi gereken kimselere çeşitli tedavi yöntemleri uygulanmasıyla ilgilenir. </a:t>
            </a:r>
          </a:p>
          <a:p>
            <a:pPr eaLnBrk="1" hangingPunct="1">
              <a:buFont typeface="Wingdings 3" pitchFamily="18" charset="2"/>
              <a:buNone/>
              <a:defRPr/>
            </a:pPr>
            <a:r>
              <a:rPr lang="tr-TR" sz="2000"/>
              <a:t>	</a:t>
            </a:r>
          </a:p>
          <a:p>
            <a:pPr eaLnBrk="1" hangingPunct="1">
              <a:buFont typeface="Wingdings 3" pitchFamily="18" charset="2"/>
              <a:buNone/>
              <a:defRPr/>
            </a:pPr>
            <a:r>
              <a:rPr lang="tr-TR" sz="2000"/>
              <a:t>	Hastayı mümkün olduğu kadar bağımsız ve toplumda kendi işini görür duruma getirme konusunda eğitim ve araştırma yapar. </a:t>
            </a:r>
          </a:p>
          <a:p>
            <a:pPr eaLnBrk="1" hangingPunct="1">
              <a:buFont typeface="Wingdings 3" pitchFamily="18" charset="2"/>
              <a:buNone/>
              <a:defRPr/>
            </a:pPr>
            <a:endParaRPr lang="tr-TR" sz="2000"/>
          </a:p>
          <a:p>
            <a:pPr eaLnBrk="1" hangingPunct="1">
              <a:buFont typeface="Wingdings 3" pitchFamily="18" charset="2"/>
              <a:buNone/>
              <a:defRPr/>
            </a:pPr>
            <a:r>
              <a:rPr lang="tr-TR" sz="2000"/>
              <a:t>	Hastanelerin fizik tedavi, ortopedi, pediatri, nöroloji, kardiyoloji ve kadın doğum kliniklerinde fizyoterapist olarak görev alabilirler. </a:t>
            </a:r>
          </a:p>
        </p:txBody>
      </p:sp>
      <p:pic>
        <p:nvPicPr>
          <p:cNvPr id="51204" name="Picture 6" descr="j0300009"/>
          <p:cNvPicPr>
            <a:picLocks noChangeAspect="1" noChangeArrowheads="1"/>
          </p:cNvPicPr>
          <p:nvPr/>
        </p:nvPicPr>
        <p:blipFill>
          <a:blip r:embed="rId3"/>
          <a:srcRect/>
          <a:stretch>
            <a:fillRect/>
          </a:stretch>
        </p:blipFill>
        <p:spPr bwMode="auto">
          <a:xfrm>
            <a:off x="7596188" y="188913"/>
            <a:ext cx="1346200" cy="1836737"/>
          </a:xfrm>
          <a:prstGeom prst="rect">
            <a:avLst/>
          </a:prstGeom>
          <a:noFill/>
          <a:ln w="9525">
            <a:noFill/>
            <a:miter lim="800000"/>
            <a:headEnd/>
            <a:tailEnd/>
          </a:ln>
        </p:spPr>
      </p:pic>
      <p:sp>
        <p:nvSpPr>
          <p:cNvPr id="17415" name="Rectangle 7">
            <a:extLst>
              <a:ext uri="{FF2B5EF4-FFF2-40B4-BE49-F238E27FC236}">
                <a16:creationId xmlns:a16="http://schemas.microsoft.com/office/drawing/2014/main" xmlns="" id="{188C0182-8551-4BE3-981D-5D21B36718D0}"/>
              </a:ext>
            </a:extLst>
          </p:cNvPr>
          <p:cNvSpPr>
            <a:spLocks noChangeArrowheads="1"/>
          </p:cNvSpPr>
          <p:nvPr/>
        </p:nvSpPr>
        <p:spPr bwMode="auto">
          <a:xfrm>
            <a:off x="1476375" y="476250"/>
            <a:ext cx="5688013" cy="519113"/>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5 Slayt Numarası Yer Tutucusu"/>
          <p:cNvSpPr>
            <a:spLocks noGrp="1" noChangeArrowheads="1"/>
          </p:cNvSpPr>
          <p:nvPr>
            <p:ph type="sldNum" sz="quarter" idx="12"/>
          </p:nvPr>
        </p:nvSpPr>
        <p:spPr bwMode="auto">
          <a:noFill/>
          <a:ln>
            <a:miter lim="800000"/>
            <a:headEnd/>
            <a:tailEnd/>
          </a:ln>
        </p:spPr>
        <p:txBody>
          <a:bodyPr/>
          <a:lstStyle/>
          <a:p>
            <a:fld id="{BBCECD0E-FEF9-4A53-A6DD-71CB28030DDE}" type="slidenum">
              <a:rPr lang="tr-TR" altLang="tr-TR"/>
              <a:pPr/>
              <a:t>27</a:t>
            </a:fld>
            <a:endParaRPr lang="tr-TR" altLang="tr-TR"/>
          </a:p>
        </p:txBody>
      </p:sp>
      <p:sp>
        <p:nvSpPr>
          <p:cNvPr id="192515" name="Rectangle 3">
            <a:extLst>
              <a:ext uri="{FF2B5EF4-FFF2-40B4-BE49-F238E27FC236}">
                <a16:creationId xmlns:a16="http://schemas.microsoft.com/office/drawing/2014/main" xmlns="" id="{83702FB0-0D2F-474E-B2D6-66696EA1DBBC}"/>
              </a:ext>
            </a:extLst>
          </p:cNvPr>
          <p:cNvSpPr>
            <a:spLocks noGrp="1"/>
          </p:cNvSpPr>
          <p:nvPr>
            <p:ph type="body" idx="1"/>
          </p:nvPr>
        </p:nvSpPr>
        <p:spPr>
          <a:xfrm>
            <a:off x="250825" y="1481138"/>
            <a:ext cx="8569325" cy="4525962"/>
          </a:xfrm>
        </p:spPr>
        <p:txBody>
          <a:bodyPr/>
          <a:lstStyle/>
          <a:p>
            <a:pPr eaLnBrk="1" hangingPunct="1">
              <a:defRPr/>
            </a:pPr>
            <a:r>
              <a:rPr lang="tr-TR" sz="2300" b="1">
                <a:solidFill>
                  <a:srgbClr val="5473F6"/>
                </a:solidFill>
                <a:effectLst>
                  <a:outerShdw blurRad="38100" dist="38100" dir="2700000" algn="tl">
                    <a:srgbClr val="C0C0C0"/>
                  </a:outerShdw>
                </a:effectLst>
              </a:rPr>
              <a:t>Koruyucu Hekimlik: </a:t>
            </a:r>
            <a:r>
              <a:rPr lang="tr-TR" sz="2300"/>
              <a:t>Sağlık konusunda insanların bilinçlenmesiyle hastalıkların bulaşma yollarının engellenmesi, aşılama ve sağlık eğitimine olan ilgi arttı. Bunun sonucunda günümüzde olduğu gibi gelecekte de koruyucu hekimliğin öneminin artacağı düşünülüyor.</a:t>
            </a:r>
          </a:p>
          <a:p>
            <a:pPr eaLnBrk="1" hangingPunct="1">
              <a:defRPr/>
            </a:pPr>
            <a:endParaRPr lang="tr-TR" sz="800" b="1"/>
          </a:p>
          <a:p>
            <a:pPr eaLnBrk="1" hangingPunct="1">
              <a:defRPr/>
            </a:pPr>
            <a:r>
              <a:rPr lang="tr-TR" sz="2300" b="1">
                <a:solidFill>
                  <a:srgbClr val="5473F6"/>
                </a:solidFill>
                <a:effectLst>
                  <a:outerShdw blurRad="38100" dist="38100" dir="2700000" algn="tl">
                    <a:srgbClr val="C0C0C0"/>
                  </a:outerShdw>
                </a:effectLst>
              </a:rPr>
              <a:t>Estetik Cerrahi: </a:t>
            </a:r>
            <a:r>
              <a:rPr lang="tr-TR" sz="2300"/>
              <a:t>İnsanların güzellik konusunda gösterdiği hassasiyet sürdükçe bu alanda iş hacmi hep söz konusu olacak </a:t>
            </a:r>
          </a:p>
          <a:p>
            <a:pPr eaLnBrk="1" hangingPunct="1">
              <a:defRPr/>
            </a:pPr>
            <a:endParaRPr lang="tr-TR" sz="800"/>
          </a:p>
          <a:p>
            <a:pPr eaLnBrk="1" hangingPunct="1">
              <a:defRPr/>
            </a:pPr>
            <a:r>
              <a:rPr lang="tr-TR" sz="2300" b="1">
                <a:solidFill>
                  <a:srgbClr val="5473F6"/>
                </a:solidFill>
                <a:effectLst>
                  <a:outerShdw blurRad="38100" dist="38100" dir="2700000" algn="tl">
                    <a:srgbClr val="C0C0C0"/>
                  </a:outerShdw>
                </a:effectLst>
              </a:rPr>
              <a:t>Evde bakım Hizmetleri</a:t>
            </a:r>
            <a:r>
              <a:rPr lang="tr-TR" sz="2300"/>
              <a:t>: Evde bakım hizmetleri sektörü geliştikçe bu alanda çalışacak uzmanlara olan ihtiyaç da artacak.</a:t>
            </a:r>
          </a:p>
        </p:txBody>
      </p:sp>
      <p:pic>
        <p:nvPicPr>
          <p:cNvPr id="53252" name="Picture 5" descr="j0295156"/>
          <p:cNvPicPr>
            <a:picLocks noChangeAspect="1" noChangeArrowheads="1" noCrop="1"/>
          </p:cNvPicPr>
          <p:nvPr/>
        </p:nvPicPr>
        <p:blipFill>
          <a:blip r:embed="rId2"/>
          <a:srcRect/>
          <a:stretch>
            <a:fillRect/>
          </a:stretch>
        </p:blipFill>
        <p:spPr bwMode="auto">
          <a:xfrm>
            <a:off x="6156325" y="260350"/>
            <a:ext cx="2016125" cy="1081088"/>
          </a:xfrm>
          <a:prstGeom prst="rect">
            <a:avLst/>
          </a:prstGeom>
          <a:noFill/>
          <a:ln w="9525">
            <a:noFill/>
            <a:miter lim="800000"/>
            <a:headEnd/>
            <a:tailEnd/>
          </a:ln>
        </p:spPr>
      </p:pic>
      <p:sp>
        <p:nvSpPr>
          <p:cNvPr id="192520" name="Rectangle 8">
            <a:extLst>
              <a:ext uri="{FF2B5EF4-FFF2-40B4-BE49-F238E27FC236}">
                <a16:creationId xmlns:a16="http://schemas.microsoft.com/office/drawing/2014/main" xmlns="" id="{B2640911-BAC4-4205-B9DB-3E82951EAC8B}"/>
              </a:ext>
            </a:extLst>
          </p:cNvPr>
          <p:cNvSpPr>
            <a:spLocks noChangeArrowheads="1"/>
          </p:cNvSpPr>
          <p:nvPr/>
        </p:nvSpPr>
        <p:spPr bwMode="auto">
          <a:xfrm>
            <a:off x="1116013" y="404813"/>
            <a:ext cx="4665662" cy="519112"/>
          </a:xfrm>
          <a:prstGeom prst="rect">
            <a:avLst/>
          </a:prstGeom>
          <a:noFill/>
          <a:ln w="9525">
            <a:noFill/>
            <a:miter lim="800000"/>
            <a:headEnd/>
            <a:tailEnd/>
          </a:ln>
          <a:effectLst/>
        </p:spPr>
        <p:txBody>
          <a:bodyPr wrap="none">
            <a:spAutoFit/>
          </a:bodyPr>
          <a:lstStyle/>
          <a:p>
            <a:pP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p:cNvSpPr>
            <a:spLocks noGrp="1" noChangeArrowheads="1"/>
          </p:cNvSpPr>
          <p:nvPr>
            <p:ph type="sldNum" sz="quarter" idx="12"/>
          </p:nvPr>
        </p:nvSpPr>
        <p:spPr bwMode="auto">
          <a:noFill/>
          <a:ln>
            <a:miter lim="800000"/>
            <a:headEnd/>
            <a:tailEnd/>
          </a:ln>
        </p:spPr>
        <p:txBody>
          <a:bodyPr/>
          <a:lstStyle/>
          <a:p>
            <a:fld id="{89ADE2C5-A7CC-452B-B612-8816CACA4C5B}" type="slidenum">
              <a:rPr lang="tr-TR" altLang="tr-TR"/>
              <a:pPr/>
              <a:t>28</a:t>
            </a:fld>
            <a:endParaRPr lang="tr-TR" altLang="tr-TR"/>
          </a:p>
        </p:txBody>
      </p:sp>
      <p:sp>
        <p:nvSpPr>
          <p:cNvPr id="15362" name="Rectangle 2">
            <a:extLst>
              <a:ext uri="{FF2B5EF4-FFF2-40B4-BE49-F238E27FC236}">
                <a16:creationId xmlns:a16="http://schemas.microsoft.com/office/drawing/2014/main" xmlns="" id="{11E51327-B9C1-4441-AC54-0CAE887BF933}"/>
              </a:ext>
            </a:extLst>
          </p:cNvPr>
          <p:cNvSpPr>
            <a:spLocks noGrp="1"/>
          </p:cNvSpPr>
          <p:nvPr>
            <p:ph type="title"/>
          </p:nvPr>
        </p:nvSpPr>
        <p:spPr bwMode="auto">
          <a:xfrm>
            <a:off x="838200" y="838200"/>
            <a:ext cx="7848600" cy="1020763"/>
          </a:xfrm>
        </p:spPr>
        <p:txBody>
          <a:bodyPr wrap="square" lIns="91440" tIns="45720" rIns="91440" bIns="45720" numCol="1" anchorCtr="0" compatLnSpc="1">
            <a:prstTxWarp prst="textNoShape">
              <a:avLst/>
            </a:prstTxWarp>
            <a:normAutofit fontScale="90000"/>
          </a:bodyPr>
          <a:lstStyle/>
          <a:p>
            <a:pPr algn="ctr" eaLnBrk="1" hangingPunct="1">
              <a:defRPr/>
            </a:pPr>
            <a:r>
              <a:rPr lang="tr-TR" sz="3700" b="0"/>
              <a:t/>
            </a:r>
            <a:br>
              <a:rPr lang="tr-TR" sz="3700" b="0"/>
            </a:br>
            <a:endParaRPr lang="tr-TR" sz="3700" b="0"/>
          </a:p>
        </p:txBody>
      </p:sp>
      <p:sp>
        <p:nvSpPr>
          <p:cNvPr id="15363" name="Rectangle 3">
            <a:extLst>
              <a:ext uri="{FF2B5EF4-FFF2-40B4-BE49-F238E27FC236}">
                <a16:creationId xmlns:a16="http://schemas.microsoft.com/office/drawing/2014/main" xmlns="" id="{7B9F2512-365C-468F-9DA3-FE139473D4E3}"/>
              </a:ext>
            </a:extLst>
          </p:cNvPr>
          <p:cNvSpPr>
            <a:spLocks noGrp="1"/>
          </p:cNvSpPr>
          <p:nvPr>
            <p:ph type="body" idx="1"/>
          </p:nvPr>
        </p:nvSpPr>
        <p:spPr>
          <a:xfrm>
            <a:off x="457200" y="908050"/>
            <a:ext cx="8229600" cy="5099050"/>
          </a:xfrm>
        </p:spPr>
        <p:txBody>
          <a:bodyPr/>
          <a:lstStyle/>
          <a:p>
            <a:pPr marL="623888" indent="-514350" eaLnBrk="1" hangingPunct="1">
              <a:lnSpc>
                <a:spcPct val="90000"/>
              </a:lnSpc>
              <a:defRPr/>
            </a:pPr>
            <a:endParaRPr lang="tr-TR" sz="1400" b="1"/>
          </a:p>
          <a:p>
            <a:pPr marL="623888" indent="-514350" eaLnBrk="1" hangingPunct="1">
              <a:lnSpc>
                <a:spcPct val="90000"/>
              </a:lnSpc>
              <a:buFont typeface="Wingdings 3" pitchFamily="18" charset="2"/>
              <a:buNone/>
              <a:defRPr/>
            </a:pPr>
            <a:endParaRPr lang="tr-TR" sz="1400" b="1"/>
          </a:p>
          <a:p>
            <a:pPr marL="623888" indent="-514350" eaLnBrk="1" hangingPunct="1">
              <a:lnSpc>
                <a:spcPct val="90000"/>
              </a:lnSpc>
              <a:defRPr/>
            </a:pPr>
            <a:r>
              <a:rPr lang="tr-TR" sz="2400" b="1">
                <a:solidFill>
                  <a:srgbClr val="5473F6"/>
                </a:solidFill>
                <a:effectLst>
                  <a:outerShdw blurRad="38100" dist="38100" dir="2700000" algn="tl">
                    <a:srgbClr val="C0C0C0"/>
                  </a:outerShdw>
                </a:effectLst>
              </a:rPr>
              <a:t>Sağlık Koordinatörlüğü</a:t>
            </a:r>
          </a:p>
          <a:p>
            <a:pPr marL="623888" indent="-514350" eaLnBrk="1" hangingPunct="1">
              <a:lnSpc>
                <a:spcPct val="90000"/>
              </a:lnSpc>
              <a:defRPr/>
            </a:pPr>
            <a:endParaRPr lang="tr-TR" sz="800" b="1">
              <a:solidFill>
                <a:srgbClr val="5473F6"/>
              </a:solidFill>
              <a:effectLst>
                <a:outerShdw blurRad="38100" dist="38100" dir="2700000" algn="tl">
                  <a:srgbClr val="C0C0C0"/>
                </a:outerShdw>
              </a:effectLst>
            </a:endParaRPr>
          </a:p>
          <a:p>
            <a:pPr marL="623888" indent="-514350" eaLnBrk="1" hangingPunct="1">
              <a:lnSpc>
                <a:spcPct val="90000"/>
              </a:lnSpc>
              <a:buFont typeface="Wingdings 3" pitchFamily="18" charset="2"/>
              <a:buNone/>
              <a:defRPr/>
            </a:pPr>
            <a:r>
              <a:rPr lang="tr-TR" sz="2400"/>
              <a:t>	Sağlığınızla ilgili her işi sizin adınıza planlayacak ve uygulayacak. </a:t>
            </a:r>
          </a:p>
          <a:p>
            <a:pPr marL="623888" indent="-514350" eaLnBrk="1" hangingPunct="1">
              <a:lnSpc>
                <a:spcPct val="90000"/>
              </a:lnSpc>
              <a:buFont typeface="Wingdings 3" pitchFamily="18" charset="2"/>
              <a:buNone/>
              <a:defRPr/>
            </a:pPr>
            <a:endParaRPr lang="tr-TR" sz="800"/>
          </a:p>
          <a:p>
            <a:pPr marL="623888" indent="-514350" eaLnBrk="1" hangingPunct="1">
              <a:lnSpc>
                <a:spcPct val="90000"/>
              </a:lnSpc>
              <a:buFont typeface="Wingdings 3" pitchFamily="18" charset="2"/>
              <a:buNone/>
              <a:defRPr/>
            </a:pPr>
            <a:r>
              <a:rPr lang="tr-TR" sz="2400"/>
              <a:t>	Sizin adınıza açılacak bir dosya, bir hesap numarası, bir telefon, fax, e-mail adresi tüm sağlık sorunlarınızı çözmede katkı sağlayacaktır. </a:t>
            </a:r>
          </a:p>
          <a:p>
            <a:pPr marL="623888" indent="-514350" eaLnBrk="1" hangingPunct="1">
              <a:lnSpc>
                <a:spcPct val="90000"/>
              </a:lnSpc>
              <a:buFont typeface="Wingdings 3" pitchFamily="18" charset="2"/>
              <a:buNone/>
              <a:defRPr/>
            </a:pPr>
            <a:r>
              <a:rPr lang="tr-TR" sz="2400"/>
              <a:t>	Bu meslek dalında tıp bilgisine, sigorta konularına, insan psikolojisine vb. dallara egemen olmak gerekecek. </a:t>
            </a:r>
            <a:br>
              <a:rPr lang="tr-TR" sz="2400"/>
            </a:br>
            <a:r>
              <a:rPr lang="tr-TR" sz="2000"/>
              <a:t/>
            </a:r>
            <a:br>
              <a:rPr lang="tr-TR" sz="2000"/>
            </a:br>
            <a:endParaRPr lang="tr-TR" sz="2000"/>
          </a:p>
        </p:txBody>
      </p:sp>
      <p:sp>
        <p:nvSpPr>
          <p:cNvPr id="15365" name="Rectangle 5">
            <a:extLst>
              <a:ext uri="{FF2B5EF4-FFF2-40B4-BE49-F238E27FC236}">
                <a16:creationId xmlns:a16="http://schemas.microsoft.com/office/drawing/2014/main" xmlns="" id="{45BCA717-13F3-4886-B934-3A6B0EFA2BA2}"/>
              </a:ext>
            </a:extLst>
          </p:cNvPr>
          <p:cNvSpPr>
            <a:spLocks noChangeArrowheads="1"/>
          </p:cNvSpPr>
          <p:nvPr/>
        </p:nvSpPr>
        <p:spPr bwMode="auto">
          <a:xfrm>
            <a:off x="1908175" y="404813"/>
            <a:ext cx="5256213" cy="519112"/>
          </a:xfrm>
          <a:prstGeom prst="rect">
            <a:avLst/>
          </a:prstGeom>
          <a:noFill/>
          <a:ln w="9525">
            <a:noFill/>
            <a:miter lim="800000"/>
            <a:headEnd/>
            <a:tailEnd/>
          </a:ln>
          <a:effectLst/>
        </p:spPr>
        <p:txBody>
          <a:bodyPr>
            <a:spAutoFit/>
          </a:bodyPr>
          <a:lstStyle/>
          <a:p>
            <a:pP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5 Slayt Numarası Yer Tutucusu"/>
          <p:cNvSpPr>
            <a:spLocks noGrp="1" noChangeArrowheads="1"/>
          </p:cNvSpPr>
          <p:nvPr>
            <p:ph type="sldNum" sz="quarter" idx="12"/>
          </p:nvPr>
        </p:nvSpPr>
        <p:spPr bwMode="auto">
          <a:noFill/>
          <a:ln>
            <a:miter lim="800000"/>
            <a:headEnd/>
            <a:tailEnd/>
          </a:ln>
        </p:spPr>
        <p:txBody>
          <a:bodyPr/>
          <a:lstStyle/>
          <a:p>
            <a:fld id="{818BAAF6-B566-49D2-AA1B-284CF3220800}" type="slidenum">
              <a:rPr lang="tr-TR" altLang="tr-TR"/>
              <a:pPr/>
              <a:t>29</a:t>
            </a:fld>
            <a:endParaRPr lang="tr-TR" altLang="tr-TR"/>
          </a:p>
        </p:txBody>
      </p:sp>
      <p:sp>
        <p:nvSpPr>
          <p:cNvPr id="194563" name="Rectangle 3">
            <a:extLst>
              <a:ext uri="{FF2B5EF4-FFF2-40B4-BE49-F238E27FC236}">
                <a16:creationId xmlns:a16="http://schemas.microsoft.com/office/drawing/2014/main" xmlns="" id="{AAADB7C1-CA29-4910-B8ED-CF42D117F5B9}"/>
              </a:ext>
            </a:extLst>
          </p:cNvPr>
          <p:cNvSpPr>
            <a:spLocks noGrp="1"/>
          </p:cNvSpPr>
          <p:nvPr>
            <p:ph type="body" idx="1"/>
          </p:nvPr>
        </p:nvSpPr>
        <p:spPr>
          <a:xfrm>
            <a:off x="457200" y="1481138"/>
            <a:ext cx="8435975" cy="4525962"/>
          </a:xfrm>
        </p:spPr>
        <p:txBody>
          <a:bodyPr/>
          <a:lstStyle/>
          <a:p>
            <a:pPr eaLnBrk="1" hangingPunct="1">
              <a:buFont typeface="Wingdings 3" pitchFamily="18" charset="2"/>
              <a:buNone/>
              <a:defRPr/>
            </a:pPr>
            <a:endParaRPr lang="tr-TR" sz="1000" b="1"/>
          </a:p>
          <a:p>
            <a:pPr eaLnBrk="1" hangingPunct="1">
              <a:defRPr/>
            </a:pPr>
            <a:r>
              <a:rPr lang="tr-TR" b="1">
                <a:solidFill>
                  <a:srgbClr val="5473F6"/>
                </a:solidFill>
                <a:effectLst>
                  <a:outerShdw blurRad="38100" dist="38100" dir="2700000" algn="tl">
                    <a:srgbClr val="C0C0C0"/>
                  </a:outerShdw>
                </a:effectLst>
              </a:rPr>
              <a:t>Diyetisyenlik:</a:t>
            </a:r>
            <a:r>
              <a:rPr lang="tr-TR" b="1"/>
              <a:t> </a:t>
            </a:r>
            <a:r>
              <a:rPr lang="tr-TR"/>
              <a:t>Beslenme konusunda bilinçlenmeyle beraber diyetisyenlik Türkiye’de gelişen bir meslek olarak karşımıza çıkıyor</a:t>
            </a:r>
          </a:p>
          <a:p>
            <a:pPr eaLnBrk="1" hangingPunct="1">
              <a:defRPr/>
            </a:pPr>
            <a:endParaRPr lang="tr-TR"/>
          </a:p>
        </p:txBody>
      </p:sp>
      <p:pic>
        <p:nvPicPr>
          <p:cNvPr id="56324" name="Picture 8" descr="fft17_mf54846"/>
          <p:cNvPicPr>
            <a:picLocks noChangeAspect="1" noChangeArrowheads="1"/>
          </p:cNvPicPr>
          <p:nvPr/>
        </p:nvPicPr>
        <p:blipFill>
          <a:blip r:embed="rId2"/>
          <a:srcRect/>
          <a:stretch>
            <a:fillRect/>
          </a:stretch>
        </p:blipFill>
        <p:spPr bwMode="auto">
          <a:xfrm>
            <a:off x="3059113" y="3141663"/>
            <a:ext cx="3168650" cy="2808287"/>
          </a:xfrm>
          <a:prstGeom prst="rect">
            <a:avLst/>
          </a:prstGeom>
          <a:noFill/>
          <a:ln w="9525">
            <a:noFill/>
            <a:miter lim="800000"/>
            <a:headEnd/>
            <a:tailEnd/>
          </a:ln>
        </p:spPr>
      </p:pic>
      <p:sp>
        <p:nvSpPr>
          <p:cNvPr id="194570" name="Rectangle 10">
            <a:extLst>
              <a:ext uri="{FF2B5EF4-FFF2-40B4-BE49-F238E27FC236}">
                <a16:creationId xmlns:a16="http://schemas.microsoft.com/office/drawing/2014/main" xmlns="" id="{60471BEE-76C2-4A60-AB8F-91DCD449F0CB}"/>
              </a:ext>
            </a:extLst>
          </p:cNvPr>
          <p:cNvSpPr>
            <a:spLocks noChangeArrowheads="1"/>
          </p:cNvSpPr>
          <p:nvPr/>
        </p:nvSpPr>
        <p:spPr bwMode="auto">
          <a:xfrm>
            <a:off x="1476375" y="476250"/>
            <a:ext cx="5688013" cy="519113"/>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p:cNvSpPr>
            <a:spLocks noGrp="1" noChangeArrowheads="1"/>
          </p:cNvSpPr>
          <p:nvPr>
            <p:ph type="sldNum" sz="quarter" idx="12"/>
          </p:nvPr>
        </p:nvSpPr>
        <p:spPr bwMode="auto">
          <a:noFill/>
          <a:ln>
            <a:miter lim="800000"/>
            <a:headEnd/>
            <a:tailEnd/>
          </a:ln>
        </p:spPr>
        <p:txBody>
          <a:bodyPr/>
          <a:lstStyle/>
          <a:p>
            <a:fld id="{6C7669C6-3593-4130-98C7-3352760CDDAF}" type="slidenum">
              <a:rPr lang="tr-TR" altLang="tr-TR"/>
              <a:pPr/>
              <a:t>3</a:t>
            </a:fld>
            <a:endParaRPr lang="tr-TR" altLang="tr-TR"/>
          </a:p>
        </p:txBody>
      </p:sp>
      <p:sp>
        <p:nvSpPr>
          <p:cNvPr id="94210" name="Rectangle 2">
            <a:extLst>
              <a:ext uri="{FF2B5EF4-FFF2-40B4-BE49-F238E27FC236}">
                <a16:creationId xmlns:a16="http://schemas.microsoft.com/office/drawing/2014/main" xmlns="" id="{CF9A984F-F528-491E-A831-41446A09F449}"/>
              </a:ext>
            </a:extLst>
          </p:cNvPr>
          <p:cNvSpPr>
            <a:spLocks noGrp="1"/>
          </p:cNvSpPr>
          <p:nvPr>
            <p:ph type="title"/>
          </p:nvPr>
        </p:nvSpPr>
        <p:spPr bwMode="auto">
          <a:xfrm>
            <a:off x="684213" y="476250"/>
            <a:ext cx="7931150" cy="1143000"/>
          </a:xfrm>
        </p:spPr>
        <p:txBody>
          <a:bodyPr wrap="square" lIns="91440" tIns="45720" rIns="91440" bIns="45720" numCol="1" anchorCtr="0" compatLnSpc="1">
            <a:prstTxWarp prst="textNoShape">
              <a:avLst/>
            </a:prstTxWarp>
          </a:bodyPr>
          <a:lstStyle/>
          <a:p>
            <a:pPr algn="ctr" eaLnBrk="1" hangingPunct="1">
              <a:defRPr/>
            </a:pPr>
            <a:r>
              <a:rPr lang="tr-TR">
                <a:solidFill>
                  <a:srgbClr val="5473F6"/>
                </a:solidFill>
                <a:effectLst>
                  <a:outerShdw blurRad="38100" dist="38100" dir="2700000" algn="tl">
                    <a:srgbClr val="C0C0C0"/>
                  </a:outerShdw>
                </a:effectLst>
              </a:rPr>
              <a:t>DOĞRU MESLEĞİ SEÇMEK</a:t>
            </a:r>
          </a:p>
        </p:txBody>
      </p:sp>
      <p:sp>
        <p:nvSpPr>
          <p:cNvPr id="14340" name="Rectangle 3"/>
          <p:cNvSpPr>
            <a:spLocks/>
          </p:cNvSpPr>
          <p:nvPr>
            <p:ph type="body" idx="1"/>
          </p:nvPr>
        </p:nvSpPr>
        <p:spPr>
          <a:xfrm>
            <a:off x="250825" y="1412875"/>
            <a:ext cx="8651875" cy="4679950"/>
          </a:xfrm>
        </p:spPr>
        <p:txBody>
          <a:bodyPr/>
          <a:lstStyle/>
          <a:p>
            <a:pPr eaLnBrk="1" hangingPunct="1">
              <a:lnSpc>
                <a:spcPct val="90000"/>
              </a:lnSpc>
            </a:pPr>
            <a:endParaRPr lang="tr-TR" altLang="tr-TR" sz="2500" smtClean="0"/>
          </a:p>
          <a:p>
            <a:pPr eaLnBrk="1" hangingPunct="1">
              <a:lnSpc>
                <a:spcPct val="90000"/>
              </a:lnSpc>
            </a:pPr>
            <a:r>
              <a:rPr lang="tr-TR" altLang="tr-TR" sz="2400" smtClean="0"/>
              <a:t>Meslek seçimi, insanların bir ömür boyu yaşantılarını şekillendirecek, gelecek yıllarında hayat standartlarını, çocuklarının geleceğini belirleyebilecek önemli bir unsurdur. </a:t>
            </a:r>
          </a:p>
          <a:p>
            <a:pPr eaLnBrk="1" hangingPunct="1">
              <a:lnSpc>
                <a:spcPct val="90000"/>
              </a:lnSpc>
            </a:pPr>
            <a:endParaRPr lang="tr-TR" altLang="tr-TR" sz="800" smtClean="0"/>
          </a:p>
          <a:p>
            <a:pPr eaLnBrk="1" hangingPunct="1">
              <a:lnSpc>
                <a:spcPct val="90000"/>
              </a:lnSpc>
            </a:pPr>
            <a:r>
              <a:rPr lang="tr-TR" altLang="tr-TR" sz="2400" smtClean="0"/>
              <a:t>Bu nedenle doğru mesleği seçmek, seçilen meslekte başarılı olmak ve en önemlisi işini severek yapmak buna bağlıdır.</a:t>
            </a:r>
          </a:p>
          <a:p>
            <a:pPr eaLnBrk="1" hangingPunct="1">
              <a:lnSpc>
                <a:spcPct val="90000"/>
              </a:lnSpc>
            </a:pPr>
            <a:endParaRPr lang="tr-TR" altLang="tr-TR" sz="800" smtClean="0"/>
          </a:p>
          <a:p>
            <a:pPr eaLnBrk="1" hangingPunct="1">
              <a:lnSpc>
                <a:spcPct val="90000"/>
              </a:lnSpc>
            </a:pPr>
            <a:r>
              <a:rPr lang="tr-TR" altLang="tr-TR" sz="2400" smtClean="0"/>
              <a:t>Mesleğini bilinçli olarak seçen kişiler, aynı zamanda mesleklerini yaşayan, mesleklerinden güç alan kişilerdir.</a:t>
            </a:r>
          </a:p>
          <a:p>
            <a:pPr eaLnBrk="1" hangingPunct="1">
              <a:lnSpc>
                <a:spcPct val="90000"/>
              </a:lnSpc>
            </a:pPr>
            <a:endParaRPr lang="tr-TR" altLang="tr-TR" sz="2400" smtClean="0"/>
          </a:p>
          <a:p>
            <a:pPr eaLnBrk="1" hangingPunct="1">
              <a:lnSpc>
                <a:spcPct val="90000"/>
              </a:lnSpc>
            </a:pPr>
            <a:endParaRPr lang="tr-TR" altLang="tr-TR" sz="2500" smtClean="0"/>
          </a:p>
          <a:p>
            <a:pPr eaLnBrk="1" hangingPunct="1">
              <a:lnSpc>
                <a:spcPct val="90000"/>
              </a:lnSpc>
              <a:buFont typeface="Wingdings 3" pitchFamily="18" charset="2"/>
              <a:buNone/>
            </a:pPr>
            <a:endParaRPr lang="tr-TR" altLang="tr-TR" sz="2500" smtClean="0"/>
          </a:p>
        </p:txBody>
      </p:sp>
      <p:pic>
        <p:nvPicPr>
          <p:cNvPr id="14341" name="Picture 12" descr="j0439328"/>
          <p:cNvPicPr>
            <a:picLocks noChangeAspect="1" noChangeArrowheads="1"/>
          </p:cNvPicPr>
          <p:nvPr/>
        </p:nvPicPr>
        <p:blipFill>
          <a:blip r:embed="rId3"/>
          <a:srcRect/>
          <a:stretch>
            <a:fillRect/>
          </a:stretch>
        </p:blipFill>
        <p:spPr bwMode="auto">
          <a:xfrm>
            <a:off x="4648200" y="5373688"/>
            <a:ext cx="4495800" cy="148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5 Slayt Numarası Yer Tutucusu"/>
          <p:cNvSpPr>
            <a:spLocks noGrp="1" noChangeArrowheads="1"/>
          </p:cNvSpPr>
          <p:nvPr>
            <p:ph type="sldNum" sz="quarter" idx="12"/>
          </p:nvPr>
        </p:nvSpPr>
        <p:spPr bwMode="auto">
          <a:noFill/>
          <a:ln>
            <a:miter lim="800000"/>
            <a:headEnd/>
            <a:tailEnd/>
          </a:ln>
        </p:spPr>
        <p:txBody>
          <a:bodyPr/>
          <a:lstStyle/>
          <a:p>
            <a:fld id="{29A67646-B9ED-4C1C-BDD6-AB530010C401}" type="slidenum">
              <a:rPr lang="tr-TR" altLang="tr-TR"/>
              <a:pPr/>
              <a:t>30</a:t>
            </a:fld>
            <a:endParaRPr lang="tr-TR" altLang="tr-TR"/>
          </a:p>
        </p:txBody>
      </p:sp>
      <p:sp>
        <p:nvSpPr>
          <p:cNvPr id="195586" name="Rectangle 2">
            <a:extLst>
              <a:ext uri="{FF2B5EF4-FFF2-40B4-BE49-F238E27FC236}">
                <a16:creationId xmlns:a16="http://schemas.microsoft.com/office/drawing/2014/main" xmlns="" id="{0EEFEC2F-50F2-45EB-8DF6-B1BE32433046}"/>
              </a:ext>
            </a:extLst>
          </p:cNvPr>
          <p:cNvSpPr>
            <a:spLocks noGrp="1"/>
          </p:cNvSpPr>
          <p:nvPr>
            <p:ph type="title"/>
          </p:nvPr>
        </p:nvSpPr>
        <p:spPr bwMode="auto">
          <a:xfrm>
            <a:off x="1116013" y="333375"/>
            <a:ext cx="7570787" cy="1008063"/>
          </a:xfrm>
        </p:spPr>
        <p:txBody>
          <a:bodyPr wrap="square" lIns="91440" tIns="45720" rIns="91440" bIns="45720" numCol="1" anchorCtr="0" compatLnSpc="1">
            <a:prstTxWarp prst="textNoShape">
              <a:avLst/>
            </a:prstTxWarp>
            <a:normAutofit fontScale="90000"/>
          </a:bodyPr>
          <a:lstStyle/>
          <a:p>
            <a:pPr algn="ctr" eaLnBrk="1" hangingPunct="1">
              <a:defRPr/>
            </a:pPr>
            <a:r>
              <a:rPr lang="tr-TR" sz="3700">
                <a:solidFill>
                  <a:srgbClr val="5473F6"/>
                </a:solidFill>
                <a:effectLst>
                  <a:outerShdw blurRad="38100" dist="38100" dir="2700000" algn="tl">
                    <a:srgbClr val="C0C0C0"/>
                  </a:outerShdw>
                </a:effectLst>
              </a:rPr>
              <a:t>GELECEĞİN MESLEKLERİ</a:t>
            </a:r>
            <a:br>
              <a:rPr lang="tr-TR" sz="3700">
                <a:solidFill>
                  <a:srgbClr val="5473F6"/>
                </a:solidFill>
                <a:effectLst>
                  <a:outerShdw blurRad="38100" dist="38100" dir="2700000" algn="tl">
                    <a:srgbClr val="C0C0C0"/>
                  </a:outerShdw>
                </a:effectLst>
              </a:rPr>
            </a:br>
            <a:endParaRPr lang="tr-TR" sz="3700">
              <a:solidFill>
                <a:srgbClr val="5473F6"/>
              </a:solidFill>
              <a:effectLst>
                <a:outerShdw blurRad="38100" dist="38100" dir="2700000" algn="tl">
                  <a:srgbClr val="C0C0C0"/>
                </a:outerShdw>
              </a:effectLst>
            </a:endParaRPr>
          </a:p>
        </p:txBody>
      </p:sp>
      <p:sp>
        <p:nvSpPr>
          <p:cNvPr id="195587" name="Rectangle 3">
            <a:extLst>
              <a:ext uri="{FF2B5EF4-FFF2-40B4-BE49-F238E27FC236}">
                <a16:creationId xmlns:a16="http://schemas.microsoft.com/office/drawing/2014/main" xmlns="" id="{59B1E392-6C85-459E-8BD1-19F5EEF2AEA2}"/>
              </a:ext>
            </a:extLst>
          </p:cNvPr>
          <p:cNvSpPr>
            <a:spLocks noGrp="1"/>
          </p:cNvSpPr>
          <p:nvPr>
            <p:ph type="body" idx="1"/>
          </p:nvPr>
        </p:nvSpPr>
        <p:spPr>
          <a:xfrm>
            <a:off x="457200" y="1125538"/>
            <a:ext cx="8229600" cy="4881562"/>
          </a:xfrm>
        </p:spPr>
        <p:txBody>
          <a:bodyPr/>
          <a:lstStyle/>
          <a:p>
            <a:pPr eaLnBrk="1" hangingPunct="1">
              <a:lnSpc>
                <a:spcPct val="90000"/>
              </a:lnSpc>
              <a:defRPr/>
            </a:pPr>
            <a:r>
              <a:rPr lang="tr-TR" sz="2300" b="1">
                <a:solidFill>
                  <a:srgbClr val="5473F6"/>
                </a:solidFill>
                <a:effectLst>
                  <a:outerShdw blurRad="38100" dist="38100" dir="2700000" algn="tl">
                    <a:srgbClr val="C0C0C0"/>
                  </a:outerShdw>
                </a:effectLst>
              </a:rPr>
              <a:t>Danışmanlık:</a:t>
            </a:r>
            <a:r>
              <a:rPr lang="tr-TR" sz="2300"/>
              <a:t> Son yıllarda yaygınlaşan hem bireysel hem de kurumsal danışmanlık alanı gelecekte de iş hacmi yüksek meslekler arasında yer alacaktır.</a:t>
            </a:r>
          </a:p>
          <a:p>
            <a:pPr eaLnBrk="1" hangingPunct="1">
              <a:lnSpc>
                <a:spcPct val="90000"/>
              </a:lnSpc>
              <a:defRPr/>
            </a:pPr>
            <a:endParaRPr lang="tr-TR" sz="800"/>
          </a:p>
          <a:p>
            <a:pPr eaLnBrk="1" hangingPunct="1">
              <a:lnSpc>
                <a:spcPct val="90000"/>
              </a:lnSpc>
              <a:defRPr/>
            </a:pPr>
            <a:r>
              <a:rPr lang="tr-TR" sz="2300" b="1">
                <a:solidFill>
                  <a:srgbClr val="5473F6"/>
                </a:solidFill>
                <a:effectLst>
                  <a:outerShdw blurRad="38100" dist="38100" dir="2700000" algn="tl">
                    <a:srgbClr val="C0C0C0"/>
                  </a:outerShdw>
                </a:effectLst>
              </a:rPr>
              <a:t>Perakende sektöründe yöneticilik</a:t>
            </a:r>
            <a:r>
              <a:rPr lang="tr-TR" sz="2300"/>
              <a:t>: Bu alanda hizmet kalitesi ön plana çıkarken, firmaların başarısında hız ve müşteri memnuniyeti de belirleyici rol oynuyor. Uzmanlar yeni markaların oluşması ve alışveriş merkezi yatırımlarıyla birlikte sektörde kendini geliştirmiş yöneticilere gelecekte de ihtiyacın artacağını vurguluyor.</a:t>
            </a:r>
          </a:p>
          <a:p>
            <a:pPr eaLnBrk="1" hangingPunct="1">
              <a:lnSpc>
                <a:spcPct val="90000"/>
              </a:lnSpc>
              <a:defRPr/>
            </a:pPr>
            <a:endParaRPr lang="tr-TR" sz="800"/>
          </a:p>
          <a:p>
            <a:pPr eaLnBrk="1" hangingPunct="1">
              <a:lnSpc>
                <a:spcPct val="90000"/>
              </a:lnSpc>
              <a:defRPr/>
            </a:pPr>
            <a:r>
              <a:rPr lang="tr-TR" sz="2300" b="1">
                <a:solidFill>
                  <a:srgbClr val="5473F6"/>
                </a:solidFill>
              </a:rPr>
              <a:t>Deneyim Tasarımcısı: </a:t>
            </a:r>
            <a:r>
              <a:rPr lang="tr-TR" sz="2300"/>
              <a:t>Perakende sektöründe çalışan bu kişiler özellikle müşterileri etkileme üzerine çalışırlar. </a:t>
            </a:r>
          </a:p>
          <a:p>
            <a:pPr eaLnBrk="1" hangingPunct="1">
              <a:lnSpc>
                <a:spcPct val="90000"/>
              </a:lnSpc>
              <a:defRPr/>
            </a:pPr>
            <a:endParaRPr lang="tr-TR" sz="2300"/>
          </a:p>
          <a:p>
            <a:pPr eaLnBrk="1" hangingPunct="1">
              <a:lnSpc>
                <a:spcPct val="90000"/>
              </a:lnSpc>
              <a:defRPr/>
            </a:pPr>
            <a:endParaRPr lang="tr-TR" sz="23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Slayt Numarası Yer Tutucusu"/>
          <p:cNvSpPr>
            <a:spLocks noGrp="1" noChangeArrowheads="1"/>
          </p:cNvSpPr>
          <p:nvPr>
            <p:ph type="sldNum" sz="quarter" idx="12"/>
          </p:nvPr>
        </p:nvSpPr>
        <p:spPr bwMode="auto">
          <a:noFill/>
          <a:ln>
            <a:miter lim="800000"/>
            <a:headEnd/>
            <a:tailEnd/>
          </a:ln>
        </p:spPr>
        <p:txBody>
          <a:bodyPr/>
          <a:lstStyle/>
          <a:p>
            <a:fld id="{94175FFF-C887-45C5-BB0E-E396C47594DD}" type="slidenum">
              <a:rPr lang="tr-TR" altLang="tr-TR"/>
              <a:pPr/>
              <a:t>31</a:t>
            </a:fld>
            <a:endParaRPr lang="tr-TR" altLang="tr-TR"/>
          </a:p>
        </p:txBody>
      </p:sp>
      <p:pic>
        <p:nvPicPr>
          <p:cNvPr id="58371" name="Picture 4"/>
          <p:cNvPicPr>
            <a:picLocks noChangeAspect="1" noChangeArrowheads="1"/>
          </p:cNvPicPr>
          <p:nvPr/>
        </p:nvPicPr>
        <p:blipFill>
          <a:blip r:embed="rId3"/>
          <a:srcRect/>
          <a:stretch>
            <a:fillRect/>
          </a:stretch>
        </p:blipFill>
        <p:spPr bwMode="auto">
          <a:xfrm>
            <a:off x="611188" y="549275"/>
            <a:ext cx="7910512" cy="5327650"/>
          </a:xfrm>
          <a:prstGeom prst="rect">
            <a:avLst/>
          </a:prstGeom>
          <a:noFill/>
          <a:ln w="9525">
            <a:noFill/>
            <a:miter lim="800000"/>
            <a:headEnd/>
            <a:tailEnd/>
          </a:ln>
        </p:spPr>
      </p:pic>
      <p:sp>
        <p:nvSpPr>
          <p:cNvPr id="58372" name="Rectangle 6"/>
          <p:cNvSpPr>
            <a:spLocks noGrp="1"/>
          </p:cNvSpPr>
          <p:nvPr>
            <p:ph type="body" idx="4294967295"/>
          </p:nvPr>
        </p:nvSpPr>
        <p:spPr>
          <a:xfrm>
            <a:off x="762000" y="685800"/>
            <a:ext cx="8229600" cy="4525963"/>
          </a:xfrm>
        </p:spPr>
        <p:txBody>
          <a:bodyPr/>
          <a:lstStyle/>
          <a:p>
            <a:pPr eaLnBrk="1" hangingPunct="1">
              <a:buFont typeface="Wingdings 3" pitchFamily="18" charset="2"/>
              <a:buNone/>
            </a:pPr>
            <a:r>
              <a:rPr lang="tr-TR" altLang="tr-TR" sz="3200" smtClean="0"/>
              <a:t> </a:t>
            </a:r>
          </a:p>
        </p:txBody>
      </p:sp>
      <p:sp>
        <p:nvSpPr>
          <p:cNvPr id="6152" name="Rectangle 8">
            <a:extLst>
              <a:ext uri="{FF2B5EF4-FFF2-40B4-BE49-F238E27FC236}">
                <a16:creationId xmlns:a16="http://schemas.microsoft.com/office/drawing/2014/main" xmlns="" id="{872771C4-17E6-470C-92DC-7B9B0CC68384}"/>
              </a:ext>
            </a:extLst>
          </p:cNvPr>
          <p:cNvSpPr>
            <a:spLocks noChangeArrowheads="1"/>
          </p:cNvSpPr>
          <p:nvPr/>
        </p:nvSpPr>
        <p:spPr bwMode="auto">
          <a:xfrm>
            <a:off x="2051050" y="549275"/>
            <a:ext cx="5473700" cy="1066800"/>
          </a:xfrm>
          <a:prstGeom prst="rect">
            <a:avLst/>
          </a:prstGeom>
          <a:noFill/>
          <a:ln w="9525">
            <a:noFill/>
            <a:miter lim="800000"/>
            <a:headEnd/>
            <a:tailEnd/>
          </a:ln>
          <a:effectLst/>
        </p:spPr>
        <p:txBody>
          <a:bodyPr>
            <a:spAutoFit/>
          </a:bodyPr>
          <a:lstStyle/>
          <a:p>
            <a:pPr eaLnBrk="1" hangingPunct="1">
              <a:defRPr/>
            </a:pPr>
            <a:r>
              <a:rPr lang="tr-TR" sz="3200" b="1">
                <a:solidFill>
                  <a:srgbClr val="5473F6"/>
                </a:solidFill>
                <a:effectLst>
                  <a:outerShdw blurRad="38100" dist="38100" dir="2700000" algn="tl">
                    <a:srgbClr val="C0C0C0"/>
                  </a:outerShdw>
                </a:effectLst>
              </a:rPr>
              <a:t>GELECEĞİN MESLEKLERİ</a:t>
            </a:r>
            <a:br>
              <a:rPr lang="tr-TR" sz="3200" b="1">
                <a:solidFill>
                  <a:srgbClr val="5473F6"/>
                </a:solidFill>
                <a:effectLst>
                  <a:outerShdw blurRad="38100" dist="38100" dir="2700000" algn="tl">
                    <a:srgbClr val="C0C0C0"/>
                  </a:outerShdw>
                </a:effectLst>
              </a:rPr>
            </a:br>
            <a:endParaRPr lang="tr-TR" sz="32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Slayt Numarası Yer Tutucusu"/>
          <p:cNvSpPr>
            <a:spLocks noGrp="1" noChangeArrowheads="1"/>
          </p:cNvSpPr>
          <p:nvPr>
            <p:ph type="sldNum" sz="quarter" idx="12"/>
          </p:nvPr>
        </p:nvSpPr>
        <p:spPr bwMode="auto">
          <a:noFill/>
          <a:ln>
            <a:miter lim="800000"/>
            <a:headEnd/>
            <a:tailEnd/>
          </a:ln>
        </p:spPr>
        <p:txBody>
          <a:bodyPr/>
          <a:lstStyle/>
          <a:p>
            <a:fld id="{FF57B12E-59D6-4667-914E-1E3120E02AFB}" type="slidenum">
              <a:rPr lang="tr-TR" altLang="tr-TR"/>
              <a:pPr/>
              <a:t>32</a:t>
            </a:fld>
            <a:endParaRPr lang="tr-TR" altLang="tr-TR"/>
          </a:p>
        </p:txBody>
      </p:sp>
      <p:sp>
        <p:nvSpPr>
          <p:cNvPr id="199683" name="Rectangle 3">
            <a:extLst>
              <a:ext uri="{FF2B5EF4-FFF2-40B4-BE49-F238E27FC236}">
                <a16:creationId xmlns:a16="http://schemas.microsoft.com/office/drawing/2014/main" xmlns="" id="{403FEB5D-B743-4D27-8912-8CE3CDA01171}"/>
              </a:ext>
            </a:extLst>
          </p:cNvPr>
          <p:cNvSpPr>
            <a:spLocks noGrp="1"/>
          </p:cNvSpPr>
          <p:nvPr>
            <p:ph type="body" idx="1"/>
          </p:nvPr>
        </p:nvSpPr>
        <p:spPr/>
        <p:txBody>
          <a:bodyPr/>
          <a:lstStyle/>
          <a:p>
            <a:pPr eaLnBrk="1" hangingPunct="1">
              <a:lnSpc>
                <a:spcPct val="80000"/>
              </a:lnSpc>
              <a:defRPr/>
            </a:pPr>
            <a:r>
              <a:rPr lang="tr-TR" sz="2000" b="1">
                <a:solidFill>
                  <a:srgbClr val="5473F6"/>
                </a:solidFill>
                <a:effectLst>
                  <a:outerShdw blurRad="38100" dist="38100" dir="2700000" algn="tl">
                    <a:srgbClr val="C0C0C0"/>
                  </a:outerShdw>
                </a:effectLst>
              </a:rPr>
              <a:t>Gıda ve Beslenme Mühendisliği : </a:t>
            </a:r>
            <a:r>
              <a:rPr lang="tr-TR" sz="2000"/>
              <a:t>Geçmişte, gıda sektörü çok fazla teknoloji gerektiren bir sektör olmamasına rağmen, günümüzde tüketicilerin hijyen standartları yüksek ortamlarda üretilmiş sağlıklı ürünleri talep etmeleri bu sektörde ileri teknolojiyi gerekli kılıyor. Dolayısıyla gelecekte gıda ve beslenme mühendisliği mesleğinin ön plana çıkacağını söylemek hiç de zor değil.</a:t>
            </a:r>
          </a:p>
          <a:p>
            <a:pPr eaLnBrk="1" hangingPunct="1">
              <a:lnSpc>
                <a:spcPct val="80000"/>
              </a:lnSpc>
              <a:defRPr/>
            </a:pPr>
            <a:endParaRPr lang="tr-TR" sz="800"/>
          </a:p>
          <a:p>
            <a:pPr eaLnBrk="1" hangingPunct="1">
              <a:lnSpc>
                <a:spcPct val="80000"/>
              </a:lnSpc>
              <a:defRPr/>
            </a:pPr>
            <a:r>
              <a:rPr lang="tr-TR" sz="2000" b="1">
                <a:solidFill>
                  <a:srgbClr val="5473F6"/>
                </a:solidFill>
                <a:effectLst>
                  <a:outerShdw blurRad="38100" dist="38100" dir="2700000" algn="tl">
                    <a:srgbClr val="C0C0C0"/>
                  </a:outerShdw>
                </a:effectLst>
              </a:rPr>
              <a:t>Kimya Mühendisliği</a:t>
            </a:r>
            <a:r>
              <a:rPr lang="tr-TR" sz="2000">
                <a:solidFill>
                  <a:srgbClr val="5473F6"/>
                </a:solidFill>
                <a:effectLst>
                  <a:outerShdw blurRad="38100" dist="38100" dir="2700000" algn="tl">
                    <a:srgbClr val="C0C0C0"/>
                  </a:outerShdw>
                </a:effectLst>
              </a:rPr>
              <a:t> :</a:t>
            </a:r>
            <a:r>
              <a:rPr lang="tr-TR" sz="2000"/>
              <a:t>Üretim mühendisliği, kalite-kontrol ve kalite-güvence mühendislikleri, biyomühendislik, biyokimya ve biyoteknoloji mühendislik uygulamalarını genellikle kimya mühendisleri yürütürler.	</a:t>
            </a:r>
          </a:p>
          <a:p>
            <a:pPr eaLnBrk="1" hangingPunct="1">
              <a:lnSpc>
                <a:spcPct val="80000"/>
              </a:lnSpc>
              <a:buFont typeface="Wingdings 3" pitchFamily="18" charset="2"/>
              <a:buNone/>
              <a:defRPr/>
            </a:pPr>
            <a:r>
              <a:rPr lang="tr-TR" sz="2000"/>
              <a:t>	Ayrıca gerek özel şirketlerde olsun, gerekse Tübitak birimlerinde olsun pek çok kimya mühendisi AR-GE departmanlarında, AR-GE mühendisi veya ürün geliştirme mühendisi veya teknik analiz uzmanı olarak  çalışabilmektedir.</a:t>
            </a:r>
          </a:p>
        </p:txBody>
      </p:sp>
      <p:pic>
        <p:nvPicPr>
          <p:cNvPr id="60420" name="Picture 6" descr="j0283696"/>
          <p:cNvPicPr>
            <a:picLocks noChangeAspect="1" noChangeArrowheads="1" noCrop="1"/>
          </p:cNvPicPr>
          <p:nvPr/>
        </p:nvPicPr>
        <p:blipFill>
          <a:blip r:embed="rId2"/>
          <a:srcRect/>
          <a:stretch>
            <a:fillRect/>
          </a:stretch>
        </p:blipFill>
        <p:spPr bwMode="auto">
          <a:xfrm>
            <a:off x="755650" y="188913"/>
            <a:ext cx="1728788" cy="1079500"/>
          </a:xfrm>
          <a:prstGeom prst="rect">
            <a:avLst/>
          </a:prstGeom>
          <a:noFill/>
          <a:ln w="9525">
            <a:noFill/>
            <a:miter lim="800000"/>
            <a:headEnd/>
            <a:tailEnd/>
          </a:ln>
        </p:spPr>
      </p:pic>
      <p:pic>
        <p:nvPicPr>
          <p:cNvPr id="60421" name="Picture 7" descr="j0436920"/>
          <p:cNvPicPr>
            <a:picLocks noChangeAspect="1" noChangeArrowheads="1"/>
          </p:cNvPicPr>
          <p:nvPr/>
        </p:nvPicPr>
        <p:blipFill>
          <a:blip r:embed="rId3"/>
          <a:srcRect/>
          <a:stretch>
            <a:fillRect/>
          </a:stretch>
        </p:blipFill>
        <p:spPr bwMode="auto">
          <a:xfrm>
            <a:off x="7315200" y="5029200"/>
            <a:ext cx="1828800" cy="1828800"/>
          </a:xfrm>
          <a:prstGeom prst="rect">
            <a:avLst/>
          </a:prstGeom>
          <a:noFill/>
          <a:ln w="9525">
            <a:noFill/>
            <a:miter lim="800000"/>
            <a:headEnd/>
            <a:tailEnd/>
          </a:ln>
        </p:spPr>
      </p:pic>
      <p:sp>
        <p:nvSpPr>
          <p:cNvPr id="199689" name="Rectangle 9">
            <a:extLst>
              <a:ext uri="{FF2B5EF4-FFF2-40B4-BE49-F238E27FC236}">
                <a16:creationId xmlns:a16="http://schemas.microsoft.com/office/drawing/2014/main" xmlns="" id="{5F7E6C3E-8F8F-4CD3-8476-B0DAED8726A3}"/>
              </a:ext>
            </a:extLst>
          </p:cNvPr>
          <p:cNvSpPr>
            <a:spLocks noChangeArrowheads="1"/>
          </p:cNvSpPr>
          <p:nvPr/>
        </p:nvSpPr>
        <p:spPr bwMode="auto">
          <a:xfrm>
            <a:off x="2700338" y="476250"/>
            <a:ext cx="5543550"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br>
              <a:rPr lang="tr-TR" sz="2800" b="1">
                <a:solidFill>
                  <a:srgbClr val="5473F6"/>
                </a:solidFill>
                <a:effectLst>
                  <a:outerShdw blurRad="38100" dist="38100" dir="2700000" algn="tl">
                    <a:srgbClr val="C0C0C0"/>
                  </a:outerShdw>
                </a:effectLst>
              </a:rPr>
            </a:br>
            <a:endParaRPr lang="tr-TR" sz="28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5 Slayt Numarası Yer Tutucusu"/>
          <p:cNvSpPr>
            <a:spLocks noGrp="1" noChangeArrowheads="1"/>
          </p:cNvSpPr>
          <p:nvPr>
            <p:ph type="sldNum" sz="quarter" idx="12"/>
          </p:nvPr>
        </p:nvSpPr>
        <p:spPr bwMode="auto">
          <a:noFill/>
          <a:ln>
            <a:miter lim="800000"/>
            <a:headEnd/>
            <a:tailEnd/>
          </a:ln>
        </p:spPr>
        <p:txBody>
          <a:bodyPr/>
          <a:lstStyle/>
          <a:p>
            <a:fld id="{EC642531-BFDE-4555-9608-F4E66678ACD4}" type="slidenum">
              <a:rPr lang="tr-TR" altLang="tr-TR"/>
              <a:pPr/>
              <a:t>33</a:t>
            </a:fld>
            <a:endParaRPr lang="tr-TR" altLang="tr-TR"/>
          </a:p>
        </p:txBody>
      </p:sp>
      <p:sp>
        <p:nvSpPr>
          <p:cNvPr id="198659" name="Rectangle 3">
            <a:extLst>
              <a:ext uri="{FF2B5EF4-FFF2-40B4-BE49-F238E27FC236}">
                <a16:creationId xmlns:a16="http://schemas.microsoft.com/office/drawing/2014/main" xmlns="" id="{5B329826-83D9-41F8-BBF1-0D500302F3F6}"/>
              </a:ext>
            </a:extLst>
          </p:cNvPr>
          <p:cNvSpPr>
            <a:spLocks noGrp="1"/>
          </p:cNvSpPr>
          <p:nvPr>
            <p:ph type="body" idx="1"/>
          </p:nvPr>
        </p:nvSpPr>
        <p:spPr>
          <a:xfrm>
            <a:off x="457200" y="765175"/>
            <a:ext cx="8229600" cy="5472113"/>
          </a:xfrm>
        </p:spPr>
        <p:txBody>
          <a:bodyPr/>
          <a:lstStyle/>
          <a:p>
            <a:pPr eaLnBrk="1" hangingPunct="1">
              <a:defRPr/>
            </a:pPr>
            <a:r>
              <a:rPr lang="tr-TR" sz="2300" b="1">
                <a:solidFill>
                  <a:srgbClr val="5473F6"/>
                </a:solidFill>
                <a:effectLst>
                  <a:outerShdw blurRad="38100" dist="38100" dir="2700000" algn="tl">
                    <a:srgbClr val="C0C0C0"/>
                  </a:outerShdw>
                </a:effectLst>
              </a:rPr>
              <a:t>Bilgisayar Mühendisliği</a:t>
            </a:r>
            <a:r>
              <a:rPr lang="tr-TR" sz="2300">
                <a:solidFill>
                  <a:srgbClr val="5473F6"/>
                </a:solidFill>
                <a:effectLst>
                  <a:outerShdw blurRad="38100" dist="38100" dir="2700000" algn="tl">
                    <a:srgbClr val="C0C0C0"/>
                  </a:outerShdw>
                </a:effectLst>
              </a:rPr>
              <a:t>:</a:t>
            </a:r>
            <a:r>
              <a:rPr lang="tr-TR" sz="2300">
                <a:effectLst>
                  <a:outerShdw blurRad="38100" dist="38100" dir="2700000" algn="tl">
                    <a:srgbClr val="C0C0C0"/>
                  </a:outerShdw>
                </a:effectLst>
              </a:rPr>
              <a:t> Bilimsel</a:t>
            </a:r>
            <a:r>
              <a:rPr lang="tr-TR" sz="2300"/>
              <a:t> ve teknolojik gelişmelere paralel olarak Türkiye'nin ve dünyanın gereksinimleri de göz önünde bulundurulduğunda bu mesleğin popülaritesini uzun yıllar yitirmeyeceği çok açıktır.</a:t>
            </a:r>
          </a:p>
          <a:p>
            <a:pPr eaLnBrk="1" hangingPunct="1">
              <a:defRPr/>
            </a:pPr>
            <a:endParaRPr lang="tr-TR" sz="900"/>
          </a:p>
          <a:p>
            <a:pPr eaLnBrk="1" hangingPunct="1">
              <a:defRPr/>
            </a:pPr>
            <a:r>
              <a:rPr lang="tr-TR" sz="2300" b="1">
                <a:solidFill>
                  <a:srgbClr val="5473F6"/>
                </a:solidFill>
                <a:effectLst>
                  <a:outerShdw blurRad="38100" dist="38100" dir="2700000" algn="tl">
                    <a:srgbClr val="C0C0C0"/>
                  </a:outerShdw>
                </a:effectLst>
              </a:rPr>
              <a:t>Yazılım Mühendisliği: </a:t>
            </a:r>
            <a:r>
              <a:rPr lang="tr-TR" sz="2300">
                <a:effectLst>
                  <a:outerShdw blurRad="38100" dist="38100" dir="2700000" algn="tl">
                    <a:srgbClr val="C0C0C0"/>
                  </a:outerShdw>
                </a:effectLst>
              </a:rPr>
              <a:t>Uzman</a:t>
            </a:r>
            <a:r>
              <a:rPr lang="tr-TR" sz="2300"/>
              <a:t> Yazılım Mühendisi,Yazılım Mimarı, Yazılım </a:t>
            </a:r>
          </a:p>
          <a:p>
            <a:pPr eaLnBrk="1" hangingPunct="1">
              <a:buFont typeface="Wingdings 3" pitchFamily="18" charset="2"/>
              <a:buNone/>
              <a:defRPr/>
            </a:pPr>
            <a:r>
              <a:rPr lang="tr-TR" sz="2300"/>
              <a:t>	Geliştirme Uzmanları’na özellikle </a:t>
            </a:r>
          </a:p>
          <a:p>
            <a:pPr eaLnBrk="1" hangingPunct="1">
              <a:buFont typeface="Wingdings 3" pitchFamily="18" charset="2"/>
              <a:buNone/>
              <a:defRPr/>
            </a:pPr>
            <a:r>
              <a:rPr lang="tr-TR" sz="2300"/>
              <a:t>	JAVA/C ve deneyimi olanlara ihtiyaç var. </a:t>
            </a:r>
          </a:p>
          <a:p>
            <a:pPr eaLnBrk="1" hangingPunct="1">
              <a:defRPr/>
            </a:pPr>
            <a:endParaRPr lang="tr-TR" sz="900"/>
          </a:p>
          <a:p>
            <a:pPr eaLnBrk="1" hangingPunct="1">
              <a:defRPr/>
            </a:pPr>
            <a:r>
              <a:rPr lang="tr-TR" sz="2300"/>
              <a:t>Bunun dışında </a:t>
            </a:r>
            <a:r>
              <a:rPr lang="tr-TR" sz="2300" b="1">
                <a:solidFill>
                  <a:srgbClr val="5473F6"/>
                </a:solidFill>
                <a:effectLst>
                  <a:outerShdw blurRad="38100" dist="38100" dir="2700000" algn="tl">
                    <a:srgbClr val="C0C0C0"/>
                  </a:outerShdw>
                </a:effectLst>
              </a:rPr>
              <a:t>IT güvenlik, IT teknik analist, IT businnes analist, Network mühendisleri, veri tabanı uzmanları, destek</a:t>
            </a:r>
            <a:r>
              <a:rPr lang="tr-TR" sz="2300"/>
              <a:t> elemanları da bugün olduğu gibi gelecekte de aranan pozisyonlar olacak.</a:t>
            </a:r>
          </a:p>
          <a:p>
            <a:pPr eaLnBrk="1" hangingPunct="1">
              <a:defRPr/>
            </a:pPr>
            <a:endParaRPr lang="tr-TR" sz="900" b="1"/>
          </a:p>
        </p:txBody>
      </p:sp>
      <p:pic>
        <p:nvPicPr>
          <p:cNvPr id="61444" name="Picture 4" descr="j0439344"/>
          <p:cNvPicPr>
            <a:picLocks noChangeAspect="1" noChangeArrowheads="1"/>
          </p:cNvPicPr>
          <p:nvPr/>
        </p:nvPicPr>
        <p:blipFill>
          <a:blip r:embed="rId2"/>
          <a:srcRect/>
          <a:stretch>
            <a:fillRect/>
          </a:stretch>
        </p:blipFill>
        <p:spPr bwMode="auto">
          <a:xfrm>
            <a:off x="6300788" y="2133600"/>
            <a:ext cx="2519362" cy="1871663"/>
          </a:xfrm>
          <a:prstGeom prst="rect">
            <a:avLst/>
          </a:prstGeom>
          <a:noFill/>
          <a:ln w="9525">
            <a:noFill/>
            <a:miter lim="800000"/>
            <a:headEnd/>
            <a:tailEnd/>
          </a:ln>
        </p:spPr>
      </p:pic>
      <p:sp>
        <p:nvSpPr>
          <p:cNvPr id="198662" name="Rectangle 6">
            <a:extLst>
              <a:ext uri="{FF2B5EF4-FFF2-40B4-BE49-F238E27FC236}">
                <a16:creationId xmlns:a16="http://schemas.microsoft.com/office/drawing/2014/main" xmlns="" id="{480C8A40-8043-4551-8E91-E09DE619722D}"/>
              </a:ext>
            </a:extLst>
          </p:cNvPr>
          <p:cNvSpPr>
            <a:spLocks noChangeArrowheads="1"/>
          </p:cNvSpPr>
          <p:nvPr/>
        </p:nvSpPr>
        <p:spPr bwMode="auto">
          <a:xfrm>
            <a:off x="900113" y="188913"/>
            <a:ext cx="7488237"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br>
              <a:rPr lang="tr-TR" sz="2800" b="1">
                <a:solidFill>
                  <a:srgbClr val="5473F6"/>
                </a:solidFill>
                <a:effectLst>
                  <a:outerShdw blurRad="38100" dist="38100" dir="2700000" algn="tl">
                    <a:srgbClr val="C0C0C0"/>
                  </a:outerShdw>
                </a:effectLst>
              </a:rPr>
            </a:br>
            <a:endParaRPr lang="tr-TR" sz="28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5 Slayt Numarası Yer Tutucusu"/>
          <p:cNvSpPr>
            <a:spLocks noGrp="1" noChangeArrowheads="1"/>
          </p:cNvSpPr>
          <p:nvPr>
            <p:ph type="sldNum" sz="quarter" idx="12"/>
          </p:nvPr>
        </p:nvSpPr>
        <p:spPr bwMode="auto">
          <a:noFill/>
          <a:ln>
            <a:miter lim="800000"/>
            <a:headEnd/>
            <a:tailEnd/>
          </a:ln>
        </p:spPr>
        <p:txBody>
          <a:bodyPr/>
          <a:lstStyle/>
          <a:p>
            <a:fld id="{56A59D6A-9802-411A-98C6-6E771D260B92}" type="slidenum">
              <a:rPr lang="tr-TR" altLang="tr-TR"/>
              <a:pPr/>
              <a:t>34</a:t>
            </a:fld>
            <a:endParaRPr lang="tr-TR" altLang="tr-TR"/>
          </a:p>
        </p:txBody>
      </p:sp>
      <p:sp>
        <p:nvSpPr>
          <p:cNvPr id="62467" name="Rectangle 2"/>
          <p:cNvSpPr>
            <a:spLocks noGrp="1"/>
          </p:cNvSpPr>
          <p:nvPr>
            <p:ph type="subTitle" idx="1"/>
          </p:nvPr>
        </p:nvSpPr>
        <p:spPr>
          <a:xfrm>
            <a:off x="539750" y="4797425"/>
            <a:ext cx="8424863" cy="1079500"/>
          </a:xfrm>
        </p:spPr>
        <p:txBody>
          <a:bodyPr/>
          <a:lstStyle/>
          <a:p>
            <a:pPr marL="109538" algn="l" eaLnBrk="1" hangingPunct="1">
              <a:buClr>
                <a:schemeClr val="tx1"/>
              </a:buClr>
              <a:buFont typeface="Wingdings 3" pitchFamily="18" charset="2"/>
              <a:buChar char=""/>
            </a:pPr>
            <a:r>
              <a:rPr lang="tr-TR" altLang="tr-TR" sz="2400" b="1" smtClean="0"/>
              <a:t>İnternette kişisel bilgilerin çok rahat kullanılması güvenlik programlarını hazırlayanların önemini arttırmıştır.</a:t>
            </a:r>
          </a:p>
        </p:txBody>
      </p:sp>
      <p:pic>
        <p:nvPicPr>
          <p:cNvPr id="62468" name="Picture 4" descr="keyboardlock"/>
          <p:cNvPicPr>
            <a:picLocks noChangeAspect="1" noChangeArrowheads="1"/>
          </p:cNvPicPr>
          <p:nvPr/>
        </p:nvPicPr>
        <p:blipFill>
          <a:blip r:embed="rId3"/>
          <a:srcRect/>
          <a:stretch>
            <a:fillRect/>
          </a:stretch>
        </p:blipFill>
        <p:spPr bwMode="auto">
          <a:xfrm>
            <a:off x="4932363" y="1341438"/>
            <a:ext cx="3240087" cy="3219450"/>
          </a:xfrm>
          <a:prstGeom prst="rect">
            <a:avLst/>
          </a:prstGeom>
          <a:noFill/>
          <a:ln w="9525">
            <a:noFill/>
            <a:miter lim="800000"/>
            <a:headEnd/>
            <a:tailEnd/>
          </a:ln>
        </p:spPr>
      </p:pic>
      <p:pic>
        <p:nvPicPr>
          <p:cNvPr id="62469" name="Picture 5" descr="internet"/>
          <p:cNvPicPr>
            <a:picLocks noChangeAspect="1" noChangeArrowheads="1"/>
          </p:cNvPicPr>
          <p:nvPr/>
        </p:nvPicPr>
        <p:blipFill>
          <a:blip r:embed="rId4"/>
          <a:srcRect/>
          <a:stretch>
            <a:fillRect/>
          </a:stretch>
        </p:blipFill>
        <p:spPr bwMode="auto">
          <a:xfrm>
            <a:off x="684213" y="1341438"/>
            <a:ext cx="3449637" cy="3311525"/>
          </a:xfrm>
          <a:prstGeom prst="rect">
            <a:avLst/>
          </a:prstGeom>
          <a:noFill/>
          <a:ln w="9525">
            <a:noFill/>
            <a:miter lim="800000"/>
            <a:headEnd/>
            <a:tailEnd/>
          </a:ln>
        </p:spPr>
      </p:pic>
      <p:sp>
        <p:nvSpPr>
          <p:cNvPr id="69639" name="Rectangle 7">
            <a:extLst>
              <a:ext uri="{FF2B5EF4-FFF2-40B4-BE49-F238E27FC236}">
                <a16:creationId xmlns:a16="http://schemas.microsoft.com/office/drawing/2014/main" xmlns="" id="{4C3820C5-C141-46C9-9F23-A93ECA3C4FE2}"/>
              </a:ext>
            </a:extLst>
          </p:cNvPr>
          <p:cNvSpPr>
            <a:spLocks noChangeArrowheads="1"/>
          </p:cNvSpPr>
          <p:nvPr/>
        </p:nvSpPr>
        <p:spPr bwMode="auto">
          <a:xfrm>
            <a:off x="2124075" y="333375"/>
            <a:ext cx="4025900" cy="1187450"/>
          </a:xfrm>
          <a:prstGeom prst="rect">
            <a:avLst/>
          </a:prstGeom>
          <a:noFill/>
          <a:ln w="9525">
            <a:noFill/>
            <a:miter lim="800000"/>
            <a:headEnd/>
            <a:tailEnd/>
          </a:ln>
          <a:effectLst/>
        </p:spPr>
        <p:txBody>
          <a:bodyPr>
            <a:spAutoFit/>
          </a:bodyPr>
          <a:lstStyle/>
          <a:p>
            <a:pPr algn="ctr" eaLnBrk="1" hangingPunct="1">
              <a:defRPr/>
            </a:pPr>
            <a:r>
              <a:rPr lang="tr-TR" sz="2400" b="1">
                <a:solidFill>
                  <a:srgbClr val="5473F6"/>
                </a:solidFill>
                <a:effectLst>
                  <a:outerShdw blurRad="38100" dist="38100" dir="2700000" algn="tl">
                    <a:srgbClr val="C0C0C0"/>
                  </a:outerShdw>
                </a:effectLst>
              </a:rPr>
              <a:t>GELECEĞİN MESLEKLERİ</a:t>
            </a:r>
            <a:br>
              <a:rPr lang="tr-TR" sz="2400" b="1">
                <a:solidFill>
                  <a:srgbClr val="5473F6"/>
                </a:solidFill>
                <a:effectLst>
                  <a:outerShdw blurRad="38100" dist="38100" dir="2700000" algn="tl">
                    <a:srgbClr val="C0C0C0"/>
                  </a:outerShdw>
                </a:effectLst>
              </a:rPr>
            </a:br>
            <a:r>
              <a:rPr lang="tr-TR" sz="2400" b="1">
                <a:solidFill>
                  <a:srgbClr val="5473F6"/>
                </a:solidFill>
                <a:effectLst>
                  <a:outerShdw blurRad="38100" dist="38100" dir="2700000" algn="tl">
                    <a:srgbClr val="C0C0C0"/>
                  </a:outerShdw>
                </a:effectLst>
              </a:rPr>
              <a:t>İnternet Güvenliği</a:t>
            </a:r>
            <a:br>
              <a:rPr lang="tr-TR" sz="2400" b="1">
                <a:solidFill>
                  <a:srgbClr val="5473F6"/>
                </a:solidFill>
                <a:effectLst>
                  <a:outerShdw blurRad="38100" dist="38100" dir="2700000" algn="tl">
                    <a:srgbClr val="C0C0C0"/>
                  </a:outerShdw>
                </a:effectLst>
              </a:rPr>
            </a:br>
            <a:endParaRPr lang="tr-TR" sz="24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Slayt Numarası Yer Tutucusu"/>
          <p:cNvSpPr>
            <a:spLocks noGrp="1" noChangeArrowheads="1"/>
          </p:cNvSpPr>
          <p:nvPr>
            <p:ph type="sldNum" sz="quarter" idx="12"/>
          </p:nvPr>
        </p:nvSpPr>
        <p:spPr bwMode="auto">
          <a:noFill/>
          <a:ln>
            <a:miter lim="800000"/>
            <a:headEnd/>
            <a:tailEnd/>
          </a:ln>
        </p:spPr>
        <p:txBody>
          <a:bodyPr/>
          <a:lstStyle/>
          <a:p>
            <a:fld id="{63BFD86E-C897-4F1E-B706-56DC3AF81601}" type="slidenum">
              <a:rPr lang="tr-TR" altLang="tr-TR"/>
              <a:pPr/>
              <a:t>35</a:t>
            </a:fld>
            <a:endParaRPr lang="tr-TR" altLang="tr-TR"/>
          </a:p>
        </p:txBody>
      </p:sp>
      <p:pic>
        <p:nvPicPr>
          <p:cNvPr id="64515" name="Picture 4"/>
          <p:cNvPicPr>
            <a:picLocks noChangeAspect="1" noChangeArrowheads="1"/>
          </p:cNvPicPr>
          <p:nvPr/>
        </p:nvPicPr>
        <p:blipFill>
          <a:blip r:embed="rId3"/>
          <a:srcRect/>
          <a:stretch>
            <a:fillRect/>
          </a:stretch>
        </p:blipFill>
        <p:spPr bwMode="auto">
          <a:xfrm>
            <a:off x="539750" y="765175"/>
            <a:ext cx="8135938" cy="5111750"/>
          </a:xfrm>
          <a:prstGeom prst="rect">
            <a:avLst/>
          </a:prstGeom>
          <a:noFill/>
          <a:ln w="9525">
            <a:noFill/>
            <a:miter lim="800000"/>
            <a:headEnd/>
            <a:tailEnd/>
          </a:ln>
        </p:spPr>
      </p:pic>
      <p:sp>
        <p:nvSpPr>
          <p:cNvPr id="11270" name="Rectangle 6">
            <a:extLst>
              <a:ext uri="{FF2B5EF4-FFF2-40B4-BE49-F238E27FC236}">
                <a16:creationId xmlns:a16="http://schemas.microsoft.com/office/drawing/2014/main" xmlns="" id="{CE34C581-FFDA-49C8-8994-6FB320A2CE17}"/>
              </a:ext>
            </a:extLst>
          </p:cNvPr>
          <p:cNvSpPr>
            <a:spLocks noChangeArrowheads="1"/>
          </p:cNvSpPr>
          <p:nvPr/>
        </p:nvSpPr>
        <p:spPr bwMode="auto">
          <a:xfrm>
            <a:off x="1187450" y="692150"/>
            <a:ext cx="7345363" cy="519113"/>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Slayt Numarası Yer Tutucusu"/>
          <p:cNvSpPr>
            <a:spLocks noGrp="1" noChangeArrowheads="1"/>
          </p:cNvSpPr>
          <p:nvPr>
            <p:ph type="sldNum" sz="quarter" idx="12"/>
          </p:nvPr>
        </p:nvSpPr>
        <p:spPr bwMode="auto">
          <a:noFill/>
          <a:ln>
            <a:miter lim="800000"/>
            <a:headEnd/>
            <a:tailEnd/>
          </a:ln>
        </p:spPr>
        <p:txBody>
          <a:bodyPr/>
          <a:lstStyle/>
          <a:p>
            <a:fld id="{BE164E9C-B590-4A5B-A081-FED75CF788AD}" type="slidenum">
              <a:rPr lang="tr-TR" altLang="tr-TR"/>
              <a:pPr/>
              <a:t>36</a:t>
            </a:fld>
            <a:endParaRPr lang="tr-TR" altLang="tr-TR"/>
          </a:p>
        </p:txBody>
      </p:sp>
      <p:pic>
        <p:nvPicPr>
          <p:cNvPr id="66563" name="Picture 4"/>
          <p:cNvPicPr>
            <a:picLocks noChangeAspect="1" noChangeArrowheads="1"/>
          </p:cNvPicPr>
          <p:nvPr/>
        </p:nvPicPr>
        <p:blipFill>
          <a:blip r:embed="rId3"/>
          <a:srcRect/>
          <a:stretch>
            <a:fillRect/>
          </a:stretch>
        </p:blipFill>
        <p:spPr bwMode="auto">
          <a:xfrm>
            <a:off x="755650" y="476250"/>
            <a:ext cx="8137525" cy="5545138"/>
          </a:xfrm>
          <a:prstGeom prst="rect">
            <a:avLst/>
          </a:prstGeom>
          <a:noFill/>
          <a:ln w="9525">
            <a:noFill/>
            <a:miter lim="800000"/>
            <a:headEnd/>
            <a:tailEnd/>
          </a:ln>
        </p:spPr>
      </p:pic>
      <p:sp>
        <p:nvSpPr>
          <p:cNvPr id="12294" name="Rectangle 6">
            <a:extLst>
              <a:ext uri="{FF2B5EF4-FFF2-40B4-BE49-F238E27FC236}">
                <a16:creationId xmlns:a16="http://schemas.microsoft.com/office/drawing/2014/main" xmlns="" id="{9E7C9741-A141-4F23-A843-1F970F83AC7A}"/>
              </a:ext>
            </a:extLst>
          </p:cNvPr>
          <p:cNvSpPr>
            <a:spLocks noChangeArrowheads="1"/>
          </p:cNvSpPr>
          <p:nvPr/>
        </p:nvSpPr>
        <p:spPr bwMode="auto">
          <a:xfrm>
            <a:off x="971550" y="404813"/>
            <a:ext cx="7561263"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br>
              <a:rPr lang="tr-TR" sz="2800" b="1">
                <a:solidFill>
                  <a:srgbClr val="5473F6"/>
                </a:solidFill>
                <a:effectLst>
                  <a:outerShdw blurRad="38100" dist="38100" dir="2700000" algn="tl">
                    <a:srgbClr val="C0C0C0"/>
                  </a:outerShdw>
                </a:effectLst>
              </a:rPr>
            </a:br>
            <a:endParaRPr lang="tr-TR" sz="28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5 Slayt Numarası Yer Tutucusu"/>
          <p:cNvSpPr>
            <a:spLocks noGrp="1" noChangeArrowheads="1"/>
          </p:cNvSpPr>
          <p:nvPr>
            <p:ph type="sldNum" sz="quarter" idx="12"/>
          </p:nvPr>
        </p:nvSpPr>
        <p:spPr bwMode="auto">
          <a:noFill/>
          <a:ln>
            <a:miter lim="800000"/>
            <a:headEnd/>
            <a:tailEnd/>
          </a:ln>
        </p:spPr>
        <p:txBody>
          <a:bodyPr/>
          <a:lstStyle/>
          <a:p>
            <a:fld id="{8F3041E7-77DA-4ED8-8995-0CD3991302E5}" type="slidenum">
              <a:rPr lang="tr-TR" altLang="tr-TR"/>
              <a:pPr/>
              <a:t>37</a:t>
            </a:fld>
            <a:endParaRPr lang="tr-TR" altLang="tr-TR"/>
          </a:p>
        </p:txBody>
      </p:sp>
      <p:sp>
        <p:nvSpPr>
          <p:cNvPr id="201731" name="Rectangle 3">
            <a:extLst>
              <a:ext uri="{FF2B5EF4-FFF2-40B4-BE49-F238E27FC236}">
                <a16:creationId xmlns:a16="http://schemas.microsoft.com/office/drawing/2014/main" xmlns="" id="{5E52D405-AB70-48D1-9FED-01D2B291564E}"/>
              </a:ext>
            </a:extLst>
          </p:cNvPr>
          <p:cNvSpPr>
            <a:spLocks noGrp="1"/>
          </p:cNvSpPr>
          <p:nvPr>
            <p:ph type="body" idx="1"/>
          </p:nvPr>
        </p:nvSpPr>
        <p:spPr>
          <a:xfrm>
            <a:off x="250825" y="1052513"/>
            <a:ext cx="4968875" cy="5170487"/>
          </a:xfrm>
        </p:spPr>
        <p:txBody>
          <a:bodyPr/>
          <a:lstStyle/>
          <a:p>
            <a:pPr eaLnBrk="1" hangingPunct="1">
              <a:lnSpc>
                <a:spcPct val="90000"/>
              </a:lnSpc>
              <a:defRPr/>
            </a:pPr>
            <a:endParaRPr lang="tr-TR" sz="2000"/>
          </a:p>
          <a:p>
            <a:pPr eaLnBrk="1" hangingPunct="1">
              <a:lnSpc>
                <a:spcPct val="90000"/>
              </a:lnSpc>
              <a:defRPr/>
            </a:pPr>
            <a:endParaRPr lang="tr-TR" sz="700" b="1"/>
          </a:p>
          <a:p>
            <a:pPr eaLnBrk="1" hangingPunct="1">
              <a:lnSpc>
                <a:spcPct val="90000"/>
              </a:lnSpc>
              <a:defRPr/>
            </a:pPr>
            <a:r>
              <a:rPr lang="tr-TR" sz="2000" b="1">
                <a:solidFill>
                  <a:srgbClr val="5473F6"/>
                </a:solidFill>
                <a:effectLst>
                  <a:outerShdw blurRad="38100" dist="38100" dir="2700000" algn="tl">
                    <a:srgbClr val="C0C0C0"/>
                  </a:outerShdw>
                </a:effectLst>
              </a:rPr>
              <a:t>Endüstri mühendisliği:</a:t>
            </a:r>
            <a:r>
              <a:rPr lang="tr-TR" sz="2000">
                <a:solidFill>
                  <a:srgbClr val="5473F6"/>
                </a:solidFill>
                <a:effectLst>
                  <a:outerShdw blurRad="38100" dist="38100" dir="2700000" algn="tl">
                    <a:srgbClr val="C0C0C0"/>
                  </a:outerShdw>
                </a:effectLst>
              </a:rPr>
              <a:t> </a:t>
            </a:r>
          </a:p>
          <a:p>
            <a:pPr eaLnBrk="1" hangingPunct="1">
              <a:lnSpc>
                <a:spcPct val="90000"/>
              </a:lnSpc>
              <a:buFont typeface="Wingdings 3" pitchFamily="18" charset="2"/>
              <a:buNone/>
              <a:defRPr/>
            </a:pPr>
            <a:r>
              <a:rPr lang="tr-TR" sz="2000"/>
              <a:t>	Kurumlarda verimliliğin arttırılmasına yönelik çalışmalar yapan endüstri mühendisliği de yine aynı amaçla tercih ediliyor. </a:t>
            </a:r>
          </a:p>
          <a:p>
            <a:pPr eaLnBrk="1" hangingPunct="1">
              <a:lnSpc>
                <a:spcPct val="90000"/>
              </a:lnSpc>
              <a:buFont typeface="Wingdings 3" pitchFamily="18" charset="2"/>
              <a:buNone/>
              <a:defRPr/>
            </a:pPr>
            <a:r>
              <a:rPr lang="tr-TR" sz="2000"/>
              <a:t>	Bütünleşik üretim ve hizmet sistemlerinin tasarımını yapan, planlayan, bu sistemleri yöneten ve çevrimini sağlayan, girdilerin en efektif şekilde kullanılması ve süreçlerin performansının yükseltilmesi ve kalitenin artırılması konusunda çalışan bu kişilere bugün olduğu gibi gelecekte de ihtiyaç olacak. </a:t>
            </a:r>
          </a:p>
        </p:txBody>
      </p:sp>
      <p:pic>
        <p:nvPicPr>
          <p:cNvPr id="68612" name="Picture 4" descr="j0439359"/>
          <p:cNvPicPr>
            <a:picLocks noChangeAspect="1" noChangeArrowheads="1"/>
          </p:cNvPicPr>
          <p:nvPr/>
        </p:nvPicPr>
        <p:blipFill>
          <a:blip r:embed="rId2"/>
          <a:srcRect/>
          <a:stretch>
            <a:fillRect/>
          </a:stretch>
        </p:blipFill>
        <p:spPr bwMode="auto">
          <a:xfrm>
            <a:off x="5148263" y="981075"/>
            <a:ext cx="3995737" cy="4968875"/>
          </a:xfrm>
          <a:prstGeom prst="rect">
            <a:avLst/>
          </a:prstGeom>
          <a:noFill/>
          <a:ln w="9525">
            <a:noFill/>
            <a:miter lim="800000"/>
            <a:headEnd/>
            <a:tailEnd/>
          </a:ln>
        </p:spPr>
      </p:pic>
      <p:sp>
        <p:nvSpPr>
          <p:cNvPr id="201734" name="Rectangle 6">
            <a:extLst>
              <a:ext uri="{FF2B5EF4-FFF2-40B4-BE49-F238E27FC236}">
                <a16:creationId xmlns:a16="http://schemas.microsoft.com/office/drawing/2014/main" xmlns="" id="{E1450D35-0F0B-4019-8A1D-DF84E990105D}"/>
              </a:ext>
            </a:extLst>
          </p:cNvPr>
          <p:cNvSpPr>
            <a:spLocks noChangeArrowheads="1"/>
          </p:cNvSpPr>
          <p:nvPr/>
        </p:nvSpPr>
        <p:spPr bwMode="auto">
          <a:xfrm>
            <a:off x="971550" y="260350"/>
            <a:ext cx="7993063" cy="519113"/>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5 Slayt Numarası Yer Tutucusu"/>
          <p:cNvSpPr>
            <a:spLocks noGrp="1" noChangeArrowheads="1"/>
          </p:cNvSpPr>
          <p:nvPr>
            <p:ph type="sldNum" sz="quarter" idx="12"/>
          </p:nvPr>
        </p:nvSpPr>
        <p:spPr bwMode="auto">
          <a:noFill/>
          <a:ln>
            <a:miter lim="800000"/>
            <a:headEnd/>
            <a:tailEnd/>
          </a:ln>
        </p:spPr>
        <p:txBody>
          <a:bodyPr/>
          <a:lstStyle/>
          <a:p>
            <a:fld id="{3628C5D1-596D-44EE-BA64-198E94031443}" type="slidenum">
              <a:rPr lang="tr-TR" altLang="tr-TR"/>
              <a:pPr/>
              <a:t>38</a:t>
            </a:fld>
            <a:endParaRPr lang="tr-TR" altLang="tr-TR"/>
          </a:p>
        </p:txBody>
      </p:sp>
      <p:sp>
        <p:nvSpPr>
          <p:cNvPr id="196610" name="Rectangle 2">
            <a:extLst>
              <a:ext uri="{FF2B5EF4-FFF2-40B4-BE49-F238E27FC236}">
                <a16:creationId xmlns:a16="http://schemas.microsoft.com/office/drawing/2014/main" xmlns="" id="{317F7943-6E18-4315-9C44-E527FD58BDCC}"/>
              </a:ext>
            </a:extLst>
          </p:cNvPr>
          <p:cNvSpPr>
            <a:spLocks noGrp="1"/>
          </p:cNvSpPr>
          <p:nvPr>
            <p:ph type="title"/>
          </p:nvPr>
        </p:nvSpPr>
        <p:spPr bwMode="auto">
          <a:xfrm>
            <a:off x="971550" y="765175"/>
            <a:ext cx="7715250" cy="360363"/>
          </a:xfrm>
        </p:spPr>
        <p:txBody>
          <a:bodyPr wrap="square" lIns="91440" tIns="45720" rIns="91440" bIns="45720" numCol="1" anchorCtr="0" compatLnSpc="1">
            <a:prstTxWarp prst="textNoShape">
              <a:avLst/>
            </a:prstTxWarp>
            <a:normAutofit fontScale="90000"/>
          </a:bodyPr>
          <a:lstStyle/>
          <a:p>
            <a:pPr algn="ctr" eaLnBrk="1" hangingPunct="1">
              <a:defRPr/>
            </a:pPr>
            <a:r>
              <a:rPr lang="tr-TR" sz="3700">
                <a:solidFill>
                  <a:srgbClr val="5473F6"/>
                </a:solidFill>
                <a:effectLst>
                  <a:outerShdw blurRad="38100" dist="38100" dir="2700000" algn="tl">
                    <a:srgbClr val="C0C0C0"/>
                  </a:outerShdw>
                </a:effectLst>
              </a:rPr>
              <a:t>GELECEĞİN MESLEKLERİ</a:t>
            </a:r>
            <a:br>
              <a:rPr lang="tr-TR" sz="3700">
                <a:solidFill>
                  <a:srgbClr val="5473F6"/>
                </a:solidFill>
                <a:effectLst>
                  <a:outerShdw blurRad="38100" dist="38100" dir="2700000" algn="tl">
                    <a:srgbClr val="C0C0C0"/>
                  </a:outerShdw>
                </a:effectLst>
              </a:rPr>
            </a:br>
            <a:endParaRPr lang="tr-TR" sz="3700">
              <a:solidFill>
                <a:srgbClr val="5473F6"/>
              </a:solidFill>
              <a:effectLst>
                <a:outerShdw blurRad="38100" dist="38100" dir="2700000" algn="tl">
                  <a:srgbClr val="C0C0C0"/>
                </a:outerShdw>
              </a:effectLst>
            </a:endParaRPr>
          </a:p>
        </p:txBody>
      </p:sp>
      <p:sp>
        <p:nvSpPr>
          <p:cNvPr id="196611" name="Rectangle 3">
            <a:extLst>
              <a:ext uri="{FF2B5EF4-FFF2-40B4-BE49-F238E27FC236}">
                <a16:creationId xmlns:a16="http://schemas.microsoft.com/office/drawing/2014/main" xmlns="" id="{D873246E-D58B-4187-9FED-AE44F0CC0D7E}"/>
              </a:ext>
            </a:extLst>
          </p:cNvPr>
          <p:cNvSpPr>
            <a:spLocks noGrp="1"/>
          </p:cNvSpPr>
          <p:nvPr>
            <p:ph type="body" idx="1"/>
          </p:nvPr>
        </p:nvSpPr>
        <p:spPr/>
        <p:txBody>
          <a:bodyPr/>
          <a:lstStyle/>
          <a:p>
            <a:pPr eaLnBrk="1" hangingPunct="1">
              <a:defRPr/>
            </a:pPr>
            <a:r>
              <a:rPr lang="tr-TR" b="1">
                <a:solidFill>
                  <a:srgbClr val="5473F6"/>
                </a:solidFill>
                <a:effectLst>
                  <a:outerShdw blurRad="38100" dist="38100" dir="2700000" algn="tl">
                    <a:srgbClr val="C0C0C0"/>
                  </a:outerShdw>
                </a:effectLst>
              </a:rPr>
              <a:t>Mimarlık :</a:t>
            </a:r>
            <a:r>
              <a:rPr lang="tr-TR" b="1"/>
              <a:t> </a:t>
            </a:r>
            <a:r>
              <a:rPr lang="tr-TR"/>
              <a:t>Günümüzde inşaat sektörünün gelişmesine paralel olarak mimarlık mesleği ön plana çıkmaktadır. </a:t>
            </a:r>
          </a:p>
        </p:txBody>
      </p:sp>
      <p:pic>
        <p:nvPicPr>
          <p:cNvPr id="69637" name="Picture 5" descr="residence-hotel-03"/>
          <p:cNvPicPr>
            <a:picLocks noChangeAspect="1" noChangeArrowheads="1"/>
          </p:cNvPicPr>
          <p:nvPr/>
        </p:nvPicPr>
        <p:blipFill>
          <a:blip r:embed="rId2"/>
          <a:srcRect/>
          <a:stretch>
            <a:fillRect/>
          </a:stretch>
        </p:blipFill>
        <p:spPr bwMode="auto">
          <a:xfrm>
            <a:off x="5219700" y="2608263"/>
            <a:ext cx="2436813" cy="3989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5 Slayt Numarası Yer Tutucusu"/>
          <p:cNvSpPr>
            <a:spLocks noGrp="1" noChangeArrowheads="1"/>
          </p:cNvSpPr>
          <p:nvPr>
            <p:ph type="sldNum" sz="quarter" idx="12"/>
          </p:nvPr>
        </p:nvSpPr>
        <p:spPr bwMode="auto">
          <a:noFill/>
          <a:ln>
            <a:miter lim="800000"/>
            <a:headEnd/>
            <a:tailEnd/>
          </a:ln>
        </p:spPr>
        <p:txBody>
          <a:bodyPr/>
          <a:lstStyle/>
          <a:p>
            <a:fld id="{1AEDA8E5-9756-41FB-AEB3-54B0573712C8}" type="slidenum">
              <a:rPr lang="tr-TR" altLang="tr-TR"/>
              <a:pPr/>
              <a:t>39</a:t>
            </a:fld>
            <a:endParaRPr lang="tr-TR" altLang="tr-TR"/>
          </a:p>
        </p:txBody>
      </p:sp>
      <p:sp>
        <p:nvSpPr>
          <p:cNvPr id="70659" name="Rectangle 2"/>
          <p:cNvSpPr>
            <a:spLocks noGrp="1"/>
          </p:cNvSpPr>
          <p:nvPr>
            <p:ph type="subTitle" idx="1"/>
          </p:nvPr>
        </p:nvSpPr>
        <p:spPr>
          <a:xfrm>
            <a:off x="4067175" y="1989138"/>
            <a:ext cx="4679950" cy="4032250"/>
          </a:xfrm>
        </p:spPr>
        <p:txBody>
          <a:bodyPr/>
          <a:lstStyle/>
          <a:p>
            <a:pPr marL="109538" algn="l" eaLnBrk="1" hangingPunct="1">
              <a:buClr>
                <a:schemeClr val="tx1"/>
              </a:buClr>
              <a:buFont typeface="Wingdings 3" pitchFamily="18" charset="2"/>
              <a:buChar char=""/>
            </a:pPr>
            <a:r>
              <a:rPr lang="tr-TR" altLang="tr-TR" sz="2000" smtClean="0"/>
              <a:t>Gayrimenkul geliştirme danışmanlığı, dünyada yaygın bir iş kolu olmasına karşı Türkiye’ de pek bilinmiyor. </a:t>
            </a:r>
          </a:p>
          <a:p>
            <a:pPr marL="109538" algn="l" eaLnBrk="1" hangingPunct="1">
              <a:buClr>
                <a:schemeClr val="tx1"/>
              </a:buClr>
              <a:buFont typeface="Wingdings 3" pitchFamily="18" charset="2"/>
              <a:buChar char=""/>
            </a:pPr>
            <a:r>
              <a:rPr lang="tr-TR" altLang="tr-TR" sz="2000" smtClean="0"/>
              <a:t>Gelecekte bu mesleği seçenler kazanacak. </a:t>
            </a:r>
          </a:p>
          <a:p>
            <a:pPr marL="109538" algn="l" eaLnBrk="1" hangingPunct="1">
              <a:buClr>
                <a:schemeClr val="tx1"/>
              </a:buClr>
              <a:buFont typeface="Wingdings 3" pitchFamily="18" charset="2"/>
              <a:buChar char=""/>
            </a:pPr>
            <a:r>
              <a:rPr lang="tr-TR" altLang="tr-TR" sz="2000" smtClean="0"/>
              <a:t>Yatırım yapılması halinde arsa gibi taşınmazların ekonomik değerini belirleyen bu iş kolu,  fabrika ve şirketlerin de belirli zamanlarda ekonomik değerlendirmesini yapıyor.</a:t>
            </a:r>
            <a:r>
              <a:rPr lang="tr-TR" altLang="tr-TR" sz="2000" b="1" smtClean="0"/>
              <a:t>        </a:t>
            </a:r>
          </a:p>
        </p:txBody>
      </p:sp>
      <p:pic>
        <p:nvPicPr>
          <p:cNvPr id="70660" name="Picture 4" descr="1927"/>
          <p:cNvPicPr>
            <a:picLocks noChangeAspect="1" noChangeArrowheads="1"/>
          </p:cNvPicPr>
          <p:nvPr/>
        </p:nvPicPr>
        <p:blipFill>
          <a:blip r:embed="rId3"/>
          <a:srcRect/>
          <a:stretch>
            <a:fillRect/>
          </a:stretch>
        </p:blipFill>
        <p:spPr bwMode="auto">
          <a:xfrm>
            <a:off x="395288" y="2060575"/>
            <a:ext cx="3455987" cy="3600450"/>
          </a:xfrm>
          <a:prstGeom prst="rect">
            <a:avLst/>
          </a:prstGeom>
          <a:noFill/>
          <a:ln w="9525">
            <a:noFill/>
            <a:miter lim="800000"/>
            <a:headEnd/>
            <a:tailEnd/>
          </a:ln>
        </p:spPr>
      </p:pic>
      <p:sp>
        <p:nvSpPr>
          <p:cNvPr id="60424" name="Rectangle 8">
            <a:extLst>
              <a:ext uri="{FF2B5EF4-FFF2-40B4-BE49-F238E27FC236}">
                <a16:creationId xmlns:a16="http://schemas.microsoft.com/office/drawing/2014/main" xmlns="" id="{F13B0BB7-F375-4E7E-980D-4FBD1D894213}"/>
              </a:ext>
            </a:extLst>
          </p:cNvPr>
          <p:cNvSpPr>
            <a:spLocks noChangeArrowheads="1"/>
          </p:cNvSpPr>
          <p:nvPr/>
        </p:nvSpPr>
        <p:spPr bwMode="auto">
          <a:xfrm>
            <a:off x="1331913" y="333375"/>
            <a:ext cx="7272337" cy="2041525"/>
          </a:xfrm>
          <a:prstGeom prst="rect">
            <a:avLst/>
          </a:prstGeom>
          <a:noFill/>
          <a:ln w="9525">
            <a:noFill/>
            <a:miter lim="800000"/>
            <a:headEnd/>
            <a:tailEnd/>
          </a:ln>
          <a:effectLst/>
        </p:spPr>
        <p:txBody>
          <a:bodyPr>
            <a:spAutoFit/>
          </a:bodyPr>
          <a:lstStyle/>
          <a:p>
            <a:pPr algn="ctr" eaLnBrk="1" hangingPunct="1">
              <a:defRPr/>
            </a:pPr>
            <a:r>
              <a:rPr lang="tr-TR" sz="3200" b="1">
                <a:solidFill>
                  <a:srgbClr val="5473F6"/>
                </a:solidFill>
                <a:effectLst>
                  <a:outerShdw blurRad="38100" dist="38100" dir="2700000" algn="tl">
                    <a:srgbClr val="C0C0C0"/>
                  </a:outerShdw>
                </a:effectLst>
              </a:rPr>
              <a:t>GELECEĞİN MESLEKLERİ</a:t>
            </a:r>
          </a:p>
          <a:p>
            <a:pPr algn="ctr" eaLnBrk="1" hangingPunct="1">
              <a:defRPr/>
            </a:pPr>
            <a:endParaRPr lang="tr-TR" sz="3200" b="1">
              <a:solidFill>
                <a:srgbClr val="5473F6"/>
              </a:solidFill>
              <a:effectLst>
                <a:outerShdw blurRad="38100" dist="38100" dir="2700000" algn="tl">
                  <a:srgbClr val="C0C0C0"/>
                </a:outerShdw>
              </a:effectLst>
            </a:endParaRPr>
          </a:p>
          <a:p>
            <a:pPr algn="ctr" eaLnBrk="1" hangingPunct="1">
              <a:defRPr/>
            </a:pPr>
            <a:r>
              <a:rPr lang="tr-TR" sz="3200" b="1">
                <a:solidFill>
                  <a:srgbClr val="5473F6"/>
                </a:solidFill>
                <a:effectLst>
                  <a:outerShdw blurRad="38100" dist="38100" dir="2700000" algn="tl">
                    <a:srgbClr val="C0C0C0"/>
                  </a:outerShdw>
                </a:effectLst>
              </a:rPr>
              <a:t>Gayrimenkul Danışmanlığı</a:t>
            </a:r>
            <a:br>
              <a:rPr lang="tr-TR" sz="3200" b="1">
                <a:solidFill>
                  <a:srgbClr val="5473F6"/>
                </a:solidFill>
                <a:effectLst>
                  <a:outerShdw blurRad="38100" dist="38100" dir="2700000" algn="tl">
                    <a:srgbClr val="C0C0C0"/>
                  </a:outerShdw>
                </a:effectLst>
              </a:rPr>
            </a:br>
            <a:endParaRPr lang="tr-TR" sz="32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Slayt Numarası Yer Tutucusu"/>
          <p:cNvSpPr>
            <a:spLocks noGrp="1" noChangeArrowheads="1"/>
          </p:cNvSpPr>
          <p:nvPr>
            <p:ph type="sldNum" sz="quarter" idx="12"/>
          </p:nvPr>
        </p:nvSpPr>
        <p:spPr bwMode="auto">
          <a:noFill/>
          <a:ln>
            <a:miter lim="800000"/>
            <a:headEnd/>
            <a:tailEnd/>
          </a:ln>
        </p:spPr>
        <p:txBody>
          <a:bodyPr/>
          <a:lstStyle/>
          <a:p>
            <a:fld id="{60160D82-EEC7-4F95-BBA2-C549AB51A694}" type="slidenum">
              <a:rPr lang="tr-TR" altLang="tr-TR"/>
              <a:pPr/>
              <a:t>4</a:t>
            </a:fld>
            <a:endParaRPr lang="tr-TR" altLang="tr-TR"/>
          </a:p>
        </p:txBody>
      </p:sp>
      <p:sp>
        <p:nvSpPr>
          <p:cNvPr id="95234" name="Rectangle 2">
            <a:extLst>
              <a:ext uri="{FF2B5EF4-FFF2-40B4-BE49-F238E27FC236}">
                <a16:creationId xmlns:a16="http://schemas.microsoft.com/office/drawing/2014/main" xmlns="" id="{725661FB-F00D-49EF-89E9-FA5C6907EAD3}"/>
              </a:ext>
            </a:extLst>
          </p:cNvPr>
          <p:cNvSpPr>
            <a:spLocks noGrp="1"/>
          </p:cNvSpPr>
          <p:nvPr>
            <p:ph type="title"/>
          </p:nvPr>
        </p:nvSpPr>
        <p:spPr bwMode="auto">
          <a:xfrm>
            <a:off x="827088" y="404813"/>
            <a:ext cx="7870825" cy="1143000"/>
          </a:xfrm>
        </p:spPr>
        <p:txBody>
          <a:bodyPr wrap="square" lIns="91440" tIns="45720" rIns="91440" bIns="45720" numCol="1" anchorCtr="0" compatLnSpc="1">
            <a:prstTxWarp prst="textNoShape">
              <a:avLst/>
            </a:prstTxWarp>
            <a:normAutofit fontScale="90000"/>
          </a:bodyPr>
          <a:lstStyle/>
          <a:p>
            <a:pPr algn="ctr" eaLnBrk="1" hangingPunct="1">
              <a:defRPr/>
            </a:pPr>
            <a:r>
              <a:rPr lang="tr-TR">
                <a:effectLst>
                  <a:outerShdw blurRad="38100" dist="38100" dir="2700000" algn="tl">
                    <a:srgbClr val="C0C0C0"/>
                  </a:outerShdw>
                </a:effectLst>
              </a:rPr>
              <a:t> </a:t>
            </a:r>
            <a:r>
              <a:rPr lang="tr-TR">
                <a:solidFill>
                  <a:srgbClr val="5473F6"/>
                </a:solidFill>
                <a:effectLst>
                  <a:outerShdw blurRad="38100" dist="38100" dir="2700000" algn="tl">
                    <a:srgbClr val="C0C0C0"/>
                  </a:outerShdw>
                </a:effectLst>
              </a:rPr>
              <a:t>Doğru Mesleğin Seçilmesinde Ailenin Etkisi</a:t>
            </a:r>
          </a:p>
        </p:txBody>
      </p:sp>
      <p:sp>
        <p:nvSpPr>
          <p:cNvPr id="16388" name="Rectangle 3"/>
          <p:cNvSpPr>
            <a:spLocks noGrp="1"/>
          </p:cNvSpPr>
          <p:nvPr>
            <p:ph type="body" idx="1"/>
          </p:nvPr>
        </p:nvSpPr>
        <p:spPr>
          <a:xfrm>
            <a:off x="3419475" y="2636838"/>
            <a:ext cx="5473700" cy="2808287"/>
          </a:xfrm>
        </p:spPr>
        <p:txBody>
          <a:bodyPr/>
          <a:lstStyle/>
          <a:p>
            <a:pPr eaLnBrk="1" hangingPunct="1">
              <a:lnSpc>
                <a:spcPct val="90000"/>
              </a:lnSpc>
            </a:pPr>
            <a:r>
              <a:rPr lang="tr-TR" altLang="tr-TR" sz="2800" smtClean="0"/>
              <a:t>Ülkemizde hala aileler meslek seçiminde çok önemli bir faktör olarak karşımıza çıkmaktadır.</a:t>
            </a:r>
            <a:r>
              <a:rPr lang="tr-TR" altLang="tr-TR" sz="2400" smtClean="0"/>
              <a:t> </a:t>
            </a:r>
          </a:p>
          <a:p>
            <a:pPr eaLnBrk="1" hangingPunct="1">
              <a:lnSpc>
                <a:spcPct val="90000"/>
              </a:lnSpc>
            </a:pPr>
            <a:endParaRPr lang="tr-TR" altLang="tr-TR" sz="2400" smtClean="0"/>
          </a:p>
          <a:p>
            <a:pPr eaLnBrk="1" hangingPunct="1">
              <a:lnSpc>
                <a:spcPct val="90000"/>
              </a:lnSpc>
            </a:pPr>
            <a:endParaRPr lang="tr-TR" altLang="tr-TR" sz="2300" smtClean="0"/>
          </a:p>
        </p:txBody>
      </p:sp>
      <p:pic>
        <p:nvPicPr>
          <p:cNvPr id="16389" name="Picture 7" descr="meslekler_clip_image002"/>
          <p:cNvPicPr>
            <a:picLocks noChangeAspect="1" noChangeArrowheads="1"/>
          </p:cNvPicPr>
          <p:nvPr/>
        </p:nvPicPr>
        <p:blipFill>
          <a:blip r:embed="rId3"/>
          <a:srcRect/>
          <a:stretch>
            <a:fillRect/>
          </a:stretch>
        </p:blipFill>
        <p:spPr bwMode="auto">
          <a:xfrm>
            <a:off x="179388" y="1844675"/>
            <a:ext cx="3024187" cy="352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Slayt Numarası Yer Tutucusu"/>
          <p:cNvSpPr>
            <a:spLocks noGrp="1" noChangeArrowheads="1"/>
          </p:cNvSpPr>
          <p:nvPr>
            <p:ph type="sldNum" sz="quarter" idx="12"/>
          </p:nvPr>
        </p:nvSpPr>
        <p:spPr bwMode="auto">
          <a:noFill/>
          <a:ln>
            <a:miter lim="800000"/>
            <a:headEnd/>
            <a:tailEnd/>
          </a:ln>
        </p:spPr>
        <p:txBody>
          <a:bodyPr/>
          <a:lstStyle/>
          <a:p>
            <a:fld id="{511ED8A3-A035-463E-8021-59B60751A588}" type="slidenum">
              <a:rPr lang="tr-TR" altLang="tr-TR"/>
              <a:pPr/>
              <a:t>40</a:t>
            </a:fld>
            <a:endParaRPr lang="tr-TR" altLang="tr-TR"/>
          </a:p>
        </p:txBody>
      </p:sp>
      <p:sp>
        <p:nvSpPr>
          <p:cNvPr id="72707" name="Rectangle 2"/>
          <p:cNvSpPr>
            <a:spLocks noGrp="1"/>
          </p:cNvSpPr>
          <p:nvPr>
            <p:ph type="subTitle" idx="1"/>
          </p:nvPr>
        </p:nvSpPr>
        <p:spPr>
          <a:xfrm>
            <a:off x="468313" y="4652963"/>
            <a:ext cx="8496300" cy="1511300"/>
          </a:xfrm>
        </p:spPr>
        <p:txBody>
          <a:bodyPr/>
          <a:lstStyle/>
          <a:p>
            <a:pPr marL="109538" algn="l" eaLnBrk="1" hangingPunct="1">
              <a:buClr>
                <a:schemeClr val="tx1"/>
              </a:buClr>
              <a:buFont typeface="Wingdings 3" pitchFamily="18" charset="2"/>
              <a:buChar char=""/>
            </a:pPr>
            <a:r>
              <a:rPr lang="tr-TR" altLang="tr-TR" sz="2400" smtClean="0">
                <a:solidFill>
                  <a:srgbClr val="071F85"/>
                </a:solidFill>
              </a:rPr>
              <a:t>	</a:t>
            </a:r>
            <a:r>
              <a:rPr lang="tr-TR" altLang="tr-TR" sz="2400" b="1" smtClean="0">
                <a:solidFill>
                  <a:srgbClr val="071F85"/>
                </a:solidFill>
              </a:rPr>
              <a:t>Akıllı evler yapılacak. Cep telefonunuzdan vereceğiniz komutla evdeki fırın ısınmaya, çay suyu kaynamaya, kombi yanmaya başlayacak.</a:t>
            </a:r>
          </a:p>
        </p:txBody>
      </p:sp>
      <p:pic>
        <p:nvPicPr>
          <p:cNvPr id="72708" name="Picture 4" descr="akilli-ev-genel"/>
          <p:cNvPicPr>
            <a:picLocks noChangeAspect="1" noChangeArrowheads="1"/>
          </p:cNvPicPr>
          <p:nvPr/>
        </p:nvPicPr>
        <p:blipFill>
          <a:blip r:embed="rId3"/>
          <a:srcRect/>
          <a:stretch>
            <a:fillRect/>
          </a:stretch>
        </p:blipFill>
        <p:spPr bwMode="auto">
          <a:xfrm>
            <a:off x="4859338" y="1125538"/>
            <a:ext cx="3817937" cy="3395662"/>
          </a:xfrm>
          <a:prstGeom prst="rect">
            <a:avLst/>
          </a:prstGeom>
          <a:noFill/>
          <a:ln w="9525">
            <a:noFill/>
            <a:miter lim="800000"/>
            <a:headEnd/>
            <a:tailEnd/>
          </a:ln>
        </p:spPr>
      </p:pic>
      <p:pic>
        <p:nvPicPr>
          <p:cNvPr id="72709" name="Picture 5" descr="eleaki0017"/>
          <p:cNvPicPr>
            <a:picLocks noChangeAspect="1" noChangeArrowheads="1"/>
          </p:cNvPicPr>
          <p:nvPr/>
        </p:nvPicPr>
        <p:blipFill>
          <a:blip r:embed="rId4"/>
          <a:srcRect/>
          <a:stretch>
            <a:fillRect/>
          </a:stretch>
        </p:blipFill>
        <p:spPr bwMode="auto">
          <a:xfrm>
            <a:off x="611188" y="1125538"/>
            <a:ext cx="3600450" cy="3382962"/>
          </a:xfrm>
          <a:prstGeom prst="rect">
            <a:avLst/>
          </a:prstGeom>
          <a:noFill/>
          <a:ln w="9525">
            <a:noFill/>
            <a:miter lim="800000"/>
            <a:headEnd/>
            <a:tailEnd/>
          </a:ln>
        </p:spPr>
      </p:pic>
      <p:sp>
        <p:nvSpPr>
          <p:cNvPr id="64520" name="Rectangle 8">
            <a:extLst>
              <a:ext uri="{FF2B5EF4-FFF2-40B4-BE49-F238E27FC236}">
                <a16:creationId xmlns:a16="http://schemas.microsoft.com/office/drawing/2014/main" xmlns="" id="{0FD2D09F-603A-4014-8043-228C26AA8E0B}"/>
              </a:ext>
            </a:extLst>
          </p:cNvPr>
          <p:cNvSpPr>
            <a:spLocks noChangeArrowheads="1"/>
          </p:cNvSpPr>
          <p:nvPr/>
        </p:nvSpPr>
        <p:spPr bwMode="auto">
          <a:xfrm>
            <a:off x="1187450" y="333375"/>
            <a:ext cx="7200900" cy="822325"/>
          </a:xfrm>
          <a:prstGeom prst="rect">
            <a:avLst/>
          </a:prstGeom>
          <a:noFill/>
          <a:ln w="9525">
            <a:noFill/>
            <a:miter lim="800000"/>
            <a:headEnd/>
            <a:tailEnd/>
          </a:ln>
          <a:effectLst/>
        </p:spPr>
        <p:txBody>
          <a:bodyPr>
            <a:spAutoFit/>
          </a:bodyPr>
          <a:lstStyle/>
          <a:p>
            <a:pPr algn="ctr" eaLnBrk="1" hangingPunct="1">
              <a:defRPr/>
            </a:pPr>
            <a:r>
              <a:rPr lang="tr-TR" sz="2400" b="1">
                <a:solidFill>
                  <a:srgbClr val="5473F6"/>
                </a:solidFill>
                <a:effectLst>
                  <a:outerShdw blurRad="38100" dist="38100" dir="2700000" algn="tl">
                    <a:srgbClr val="C0C0C0"/>
                  </a:outerShdw>
                </a:effectLst>
              </a:rPr>
              <a:t>GELECEĞİN MESLEKLERİ</a:t>
            </a:r>
          </a:p>
          <a:p>
            <a:pPr algn="ctr" eaLnBrk="1" hangingPunct="1">
              <a:defRPr/>
            </a:pPr>
            <a:r>
              <a:rPr lang="tr-TR" sz="2400" b="1">
                <a:solidFill>
                  <a:srgbClr val="5473F6"/>
                </a:solidFill>
                <a:effectLst>
                  <a:outerShdw blurRad="38100" dist="38100" dir="2700000" algn="tl">
                    <a:srgbClr val="C0C0C0"/>
                  </a:outerShdw>
                </a:effectLst>
              </a:rPr>
              <a:t>İmalat ve Yapı Sektörü</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5 Slayt Numarası Yer Tutucusu"/>
          <p:cNvSpPr>
            <a:spLocks noGrp="1" noChangeArrowheads="1"/>
          </p:cNvSpPr>
          <p:nvPr>
            <p:ph type="sldNum" sz="quarter" idx="12"/>
          </p:nvPr>
        </p:nvSpPr>
        <p:spPr bwMode="auto">
          <a:noFill/>
          <a:ln>
            <a:miter lim="800000"/>
            <a:headEnd/>
            <a:tailEnd/>
          </a:ln>
        </p:spPr>
        <p:txBody>
          <a:bodyPr/>
          <a:lstStyle/>
          <a:p>
            <a:fld id="{91F7B464-A943-4B6E-A044-595C73A9B9F0}" type="slidenum">
              <a:rPr lang="tr-TR" altLang="tr-TR"/>
              <a:pPr/>
              <a:t>41</a:t>
            </a:fld>
            <a:endParaRPr lang="tr-TR" altLang="tr-TR"/>
          </a:p>
        </p:txBody>
      </p:sp>
      <p:sp>
        <p:nvSpPr>
          <p:cNvPr id="74755" name="Rectangle 2"/>
          <p:cNvSpPr>
            <a:spLocks noGrp="1"/>
          </p:cNvSpPr>
          <p:nvPr>
            <p:ph type="subTitle" idx="1"/>
          </p:nvPr>
        </p:nvSpPr>
        <p:spPr>
          <a:xfrm>
            <a:off x="468313" y="4868863"/>
            <a:ext cx="8496300" cy="1584325"/>
          </a:xfrm>
        </p:spPr>
        <p:txBody>
          <a:bodyPr/>
          <a:lstStyle/>
          <a:p>
            <a:pPr marL="109538" algn="l" eaLnBrk="1" hangingPunct="1">
              <a:buClr>
                <a:schemeClr val="tx1"/>
              </a:buClr>
              <a:buFont typeface="Wingdings 3" pitchFamily="18" charset="2"/>
              <a:buChar char=""/>
            </a:pPr>
            <a:r>
              <a:rPr lang="tr-TR" altLang="tr-TR" sz="2000" b="1" smtClean="0"/>
              <a:t>Nüfusun artmasıyla bir kaos haline gelen şehir yaşamı, etkinliklerin ve yerleşim bölgelerinin detaylı planlanmasını zorunlı kılıyor</a:t>
            </a:r>
          </a:p>
        </p:txBody>
      </p:sp>
      <p:pic>
        <p:nvPicPr>
          <p:cNvPr id="74756" name="Picture 4" descr="chinese29wh8bwrs1"/>
          <p:cNvPicPr>
            <a:picLocks noChangeAspect="1" noChangeArrowheads="1"/>
          </p:cNvPicPr>
          <p:nvPr/>
        </p:nvPicPr>
        <p:blipFill>
          <a:blip r:embed="rId3"/>
          <a:srcRect/>
          <a:stretch>
            <a:fillRect/>
          </a:stretch>
        </p:blipFill>
        <p:spPr bwMode="auto">
          <a:xfrm>
            <a:off x="323850" y="1268413"/>
            <a:ext cx="3960813" cy="3167062"/>
          </a:xfrm>
          <a:prstGeom prst="rect">
            <a:avLst/>
          </a:prstGeom>
          <a:noFill/>
          <a:ln w="9525">
            <a:noFill/>
            <a:miter lim="800000"/>
            <a:headEnd/>
            <a:tailEnd/>
          </a:ln>
        </p:spPr>
      </p:pic>
      <p:pic>
        <p:nvPicPr>
          <p:cNvPr id="74757" name="Picture 5" descr="pr_yerlesim_plani"/>
          <p:cNvPicPr>
            <a:picLocks noChangeAspect="1" noChangeArrowheads="1"/>
          </p:cNvPicPr>
          <p:nvPr/>
        </p:nvPicPr>
        <p:blipFill>
          <a:blip r:embed="rId4"/>
          <a:srcRect/>
          <a:stretch>
            <a:fillRect/>
          </a:stretch>
        </p:blipFill>
        <p:spPr bwMode="auto">
          <a:xfrm>
            <a:off x="4572000" y="1268413"/>
            <a:ext cx="4184650" cy="3168650"/>
          </a:xfrm>
          <a:prstGeom prst="rect">
            <a:avLst/>
          </a:prstGeom>
          <a:noFill/>
          <a:ln w="9525">
            <a:noFill/>
            <a:miter lim="800000"/>
            <a:headEnd/>
            <a:tailEnd/>
          </a:ln>
        </p:spPr>
      </p:pic>
      <p:sp>
        <p:nvSpPr>
          <p:cNvPr id="220167" name="Rectangle 7">
            <a:extLst>
              <a:ext uri="{FF2B5EF4-FFF2-40B4-BE49-F238E27FC236}">
                <a16:creationId xmlns:a16="http://schemas.microsoft.com/office/drawing/2014/main" xmlns="" id="{243CFA2B-1537-448D-835E-4EE351C57E25}"/>
              </a:ext>
            </a:extLst>
          </p:cNvPr>
          <p:cNvSpPr>
            <a:spLocks noChangeArrowheads="1"/>
          </p:cNvSpPr>
          <p:nvPr/>
        </p:nvSpPr>
        <p:spPr bwMode="auto">
          <a:xfrm>
            <a:off x="900113" y="188913"/>
            <a:ext cx="7920037"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a:p>
            <a:pPr algn="ctr" eaLnBrk="1" hangingPunct="1">
              <a:defRPr/>
            </a:pPr>
            <a:r>
              <a:rPr lang="tr-TR" sz="2800" b="1">
                <a:solidFill>
                  <a:srgbClr val="5473F6"/>
                </a:solidFill>
                <a:effectLst>
                  <a:outerShdw blurRad="38100" dist="38100" dir="2700000" algn="tl">
                    <a:srgbClr val="C0C0C0"/>
                  </a:outerShdw>
                </a:effectLst>
              </a:rPr>
              <a:t>Şehir Planlamacısı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5 Slayt Numarası Yer Tutucusu"/>
          <p:cNvSpPr>
            <a:spLocks noGrp="1" noChangeArrowheads="1"/>
          </p:cNvSpPr>
          <p:nvPr>
            <p:ph type="sldNum" sz="quarter" idx="12"/>
          </p:nvPr>
        </p:nvSpPr>
        <p:spPr bwMode="auto">
          <a:noFill/>
          <a:ln>
            <a:miter lim="800000"/>
            <a:headEnd/>
            <a:tailEnd/>
          </a:ln>
        </p:spPr>
        <p:txBody>
          <a:bodyPr/>
          <a:lstStyle/>
          <a:p>
            <a:fld id="{576B3C51-4AA6-4016-A264-4501A701EB21}" type="slidenum">
              <a:rPr lang="tr-TR" altLang="tr-TR"/>
              <a:pPr/>
              <a:t>42</a:t>
            </a:fld>
            <a:endParaRPr lang="tr-TR" altLang="tr-TR"/>
          </a:p>
        </p:txBody>
      </p:sp>
      <p:sp>
        <p:nvSpPr>
          <p:cNvPr id="200706" name="Rectangle 2">
            <a:extLst>
              <a:ext uri="{FF2B5EF4-FFF2-40B4-BE49-F238E27FC236}">
                <a16:creationId xmlns:a16="http://schemas.microsoft.com/office/drawing/2014/main" xmlns="" id="{10A210BF-4C83-4BF7-9954-0046B21BC5EA}"/>
              </a:ext>
            </a:extLst>
          </p:cNvPr>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defRPr/>
            </a:pPr>
            <a:r>
              <a:rPr lang="tr-TR" sz="3700">
                <a:solidFill>
                  <a:srgbClr val="5473F6"/>
                </a:solidFill>
                <a:effectLst>
                  <a:outerShdw blurRad="38100" dist="38100" dir="2700000" algn="tl">
                    <a:srgbClr val="C0C0C0"/>
                  </a:outerShdw>
                </a:effectLst>
              </a:rPr>
              <a:t>GELECEĞİN MESLEKLERİ</a:t>
            </a:r>
            <a:br>
              <a:rPr lang="tr-TR" sz="3700">
                <a:solidFill>
                  <a:srgbClr val="5473F6"/>
                </a:solidFill>
                <a:effectLst>
                  <a:outerShdw blurRad="38100" dist="38100" dir="2700000" algn="tl">
                    <a:srgbClr val="C0C0C0"/>
                  </a:outerShdw>
                </a:effectLst>
              </a:rPr>
            </a:br>
            <a:endParaRPr lang="tr-TR" sz="3700">
              <a:solidFill>
                <a:srgbClr val="5473F6"/>
              </a:solidFill>
              <a:effectLst>
                <a:outerShdw blurRad="38100" dist="38100" dir="2700000" algn="tl">
                  <a:srgbClr val="C0C0C0"/>
                </a:outerShdw>
              </a:effectLst>
            </a:endParaRPr>
          </a:p>
        </p:txBody>
      </p:sp>
      <p:sp>
        <p:nvSpPr>
          <p:cNvPr id="200707" name="Rectangle 3">
            <a:extLst>
              <a:ext uri="{FF2B5EF4-FFF2-40B4-BE49-F238E27FC236}">
                <a16:creationId xmlns:a16="http://schemas.microsoft.com/office/drawing/2014/main" xmlns="" id="{B236D003-6F18-4D84-A4B7-F720EFBA3BD0}"/>
              </a:ext>
            </a:extLst>
          </p:cNvPr>
          <p:cNvSpPr>
            <a:spLocks noGrp="1"/>
          </p:cNvSpPr>
          <p:nvPr>
            <p:ph type="body" idx="1"/>
          </p:nvPr>
        </p:nvSpPr>
        <p:spPr>
          <a:xfrm>
            <a:off x="457200" y="2492375"/>
            <a:ext cx="8229600" cy="3514725"/>
          </a:xfrm>
        </p:spPr>
        <p:txBody>
          <a:bodyPr/>
          <a:lstStyle/>
          <a:p>
            <a:pPr eaLnBrk="1" hangingPunct="1">
              <a:lnSpc>
                <a:spcPct val="90000"/>
              </a:lnSpc>
              <a:defRPr/>
            </a:pPr>
            <a:r>
              <a:rPr lang="tr-TR" sz="2000" b="1">
                <a:solidFill>
                  <a:srgbClr val="5473F6"/>
                </a:solidFill>
                <a:effectLst>
                  <a:outerShdw blurRad="38100" dist="38100" dir="2700000" algn="tl">
                    <a:srgbClr val="C0C0C0"/>
                  </a:outerShdw>
                </a:effectLst>
              </a:rPr>
              <a:t>Çevre mühendisliği:</a:t>
            </a:r>
            <a:r>
              <a:rPr lang="tr-TR" sz="2000" b="1"/>
              <a:t> </a:t>
            </a:r>
            <a:r>
              <a:rPr lang="tr-TR" sz="2000"/>
              <a:t>Konusunda lisans eğitiminin ardından işletme alanında yüksek lisans yapılması gerekiyor. Ancak çevre mühendisliği eğitiminde emniyetle ilgili yeterli bilgi verilmediği için, bu konudaki deneyim sanayiden ediniliyor. Diğer mühendislik kollarından da bu mesleğe geçiş yapılabiliyor.</a:t>
            </a:r>
            <a:endParaRPr lang="tr-TR" sz="2000" b="1"/>
          </a:p>
          <a:p>
            <a:pPr eaLnBrk="1" hangingPunct="1">
              <a:lnSpc>
                <a:spcPct val="90000"/>
              </a:lnSpc>
              <a:defRPr/>
            </a:pPr>
            <a:r>
              <a:rPr lang="tr-TR" sz="2000" b="1">
                <a:solidFill>
                  <a:srgbClr val="5473F6"/>
                </a:solidFill>
                <a:effectLst>
                  <a:outerShdw blurRad="38100" dist="38100" dir="2700000" algn="tl">
                    <a:srgbClr val="C0C0C0"/>
                  </a:outerShdw>
                </a:effectLst>
              </a:rPr>
              <a:t>Petrol ve Doğalgaz Mühendisliği</a:t>
            </a:r>
            <a:r>
              <a:rPr lang="tr-TR" sz="2000" b="1">
                <a:solidFill>
                  <a:srgbClr val="5473F6"/>
                </a:solidFill>
              </a:rPr>
              <a:t> :</a:t>
            </a:r>
            <a:r>
              <a:rPr lang="tr-TR" sz="2000"/>
              <a:t>Petrol ve doğalgazın aranması, sondaj ve üretimi-taşınması konularında mühendislik eğitimi verilir. Yatakların verimliliği, potansiyeli bu dalın uzmanları tarafından tespit edilir. Türkiye’de iş alanlarına baktığımız zaman, TPAO, özel petrol şirketleri ve bu alanda taşıma yapan kuruluşları sayabiliriz.</a:t>
            </a:r>
            <a:endParaRPr lang="tr-TR" sz="2000" b="1"/>
          </a:p>
        </p:txBody>
      </p:sp>
      <p:pic>
        <p:nvPicPr>
          <p:cNvPr id="76805" name="Picture 5" descr="Kuresel_Isinma"/>
          <p:cNvPicPr>
            <a:picLocks noChangeAspect="1" noChangeArrowheads="1"/>
          </p:cNvPicPr>
          <p:nvPr/>
        </p:nvPicPr>
        <p:blipFill>
          <a:blip r:embed="rId2"/>
          <a:srcRect/>
          <a:stretch>
            <a:fillRect/>
          </a:stretch>
        </p:blipFill>
        <p:spPr bwMode="auto">
          <a:xfrm>
            <a:off x="971550" y="1052513"/>
            <a:ext cx="2665413"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5 Slayt Numarası Yer Tutucusu"/>
          <p:cNvSpPr>
            <a:spLocks noGrp="1" noChangeArrowheads="1"/>
          </p:cNvSpPr>
          <p:nvPr>
            <p:ph type="sldNum" sz="quarter" idx="12"/>
          </p:nvPr>
        </p:nvSpPr>
        <p:spPr bwMode="auto">
          <a:noFill/>
          <a:ln>
            <a:miter lim="800000"/>
            <a:headEnd/>
            <a:tailEnd/>
          </a:ln>
        </p:spPr>
        <p:txBody>
          <a:bodyPr/>
          <a:lstStyle/>
          <a:p>
            <a:fld id="{561F810C-E1E2-44D0-80B1-FFA4F3303101}" type="slidenum">
              <a:rPr lang="tr-TR" altLang="tr-TR"/>
              <a:pPr/>
              <a:t>43</a:t>
            </a:fld>
            <a:endParaRPr lang="tr-TR" altLang="tr-TR"/>
          </a:p>
        </p:txBody>
      </p:sp>
      <p:sp>
        <p:nvSpPr>
          <p:cNvPr id="210946" name="Rectangle 2">
            <a:extLst>
              <a:ext uri="{FF2B5EF4-FFF2-40B4-BE49-F238E27FC236}">
                <a16:creationId xmlns:a16="http://schemas.microsoft.com/office/drawing/2014/main" xmlns="" id="{C60F22BC-D316-4A76-A8D3-1E3E5C4A5BDB}"/>
              </a:ext>
            </a:extLst>
          </p:cNvPr>
          <p:cNvSpPr>
            <a:spLocks noGrp="1"/>
          </p:cNvSpPr>
          <p:nvPr>
            <p:ph type="title"/>
          </p:nvPr>
        </p:nvSpPr>
        <p:spPr bwMode="auto">
          <a:xfrm>
            <a:off x="468313" y="404813"/>
            <a:ext cx="8229600" cy="1143000"/>
          </a:xfrm>
        </p:spPr>
        <p:txBody>
          <a:bodyPr wrap="square" lIns="91440" tIns="45720" rIns="91440" bIns="45720" numCol="1" anchorCtr="0" compatLnSpc="1">
            <a:prstTxWarp prst="textNoShape">
              <a:avLst/>
            </a:prstTxWarp>
            <a:normAutofit fontScale="90000"/>
          </a:bodyPr>
          <a:lstStyle/>
          <a:p>
            <a:pPr algn="ctr" eaLnBrk="1" hangingPunct="1">
              <a:defRPr/>
            </a:pPr>
            <a:r>
              <a:rPr lang="tr-TR" sz="3700">
                <a:solidFill>
                  <a:srgbClr val="5473F6"/>
                </a:solidFill>
                <a:effectLst>
                  <a:outerShdw blurRad="38100" dist="38100" dir="2700000" algn="tl">
                    <a:srgbClr val="C0C0C0"/>
                  </a:outerShdw>
                </a:effectLst>
              </a:rPr>
              <a:t>GELECEĞİN MESLEKLERİ</a:t>
            </a:r>
            <a:br>
              <a:rPr lang="tr-TR" sz="3700">
                <a:solidFill>
                  <a:srgbClr val="5473F6"/>
                </a:solidFill>
                <a:effectLst>
                  <a:outerShdw blurRad="38100" dist="38100" dir="2700000" algn="tl">
                    <a:srgbClr val="C0C0C0"/>
                  </a:outerShdw>
                </a:effectLst>
              </a:rPr>
            </a:br>
            <a:endParaRPr lang="tr-TR" sz="3700">
              <a:solidFill>
                <a:srgbClr val="5473F6"/>
              </a:solidFill>
              <a:effectLst>
                <a:outerShdw blurRad="38100" dist="38100" dir="2700000" algn="tl">
                  <a:srgbClr val="C0C0C0"/>
                </a:outerShdw>
              </a:effectLst>
            </a:endParaRPr>
          </a:p>
        </p:txBody>
      </p:sp>
      <p:sp>
        <p:nvSpPr>
          <p:cNvPr id="210948" name="Rectangle 4">
            <a:extLst>
              <a:ext uri="{FF2B5EF4-FFF2-40B4-BE49-F238E27FC236}">
                <a16:creationId xmlns:a16="http://schemas.microsoft.com/office/drawing/2014/main" xmlns="" id="{7C709521-5F99-435A-989F-4369D143E17C}"/>
              </a:ext>
            </a:extLst>
          </p:cNvPr>
          <p:cNvSpPr>
            <a:spLocks noChangeArrowheads="1"/>
          </p:cNvSpPr>
          <p:nvPr/>
        </p:nvSpPr>
        <p:spPr bwMode="auto">
          <a:xfrm>
            <a:off x="468313" y="1873250"/>
            <a:ext cx="8135937" cy="3013075"/>
          </a:xfrm>
          <a:prstGeom prst="rect">
            <a:avLst/>
          </a:prstGeom>
          <a:noFill/>
          <a:ln w="9525">
            <a:noFill/>
            <a:miter lim="800000"/>
            <a:headEnd/>
            <a:tailEnd/>
          </a:ln>
          <a:effectLst/>
        </p:spPr>
        <p:txBody>
          <a:bodyPr>
            <a:spAutoFit/>
          </a:bodyPr>
          <a:lstStyle/>
          <a:p>
            <a:pPr eaLnBrk="1" hangingPunct="1">
              <a:defRPr/>
            </a:pPr>
            <a:r>
              <a:rPr lang="tr-TR" sz="2400" b="1">
                <a:solidFill>
                  <a:srgbClr val="5473F6"/>
                </a:solidFill>
                <a:effectLst>
                  <a:outerShdw blurRad="38100" dist="38100" dir="2700000" algn="tl">
                    <a:srgbClr val="C0C0C0"/>
                  </a:outerShdw>
                </a:effectLst>
                <a:latin typeface="Lucida Sans Unicode" pitchFamily="34" charset="0"/>
              </a:rPr>
              <a:t>Hidroloji ve Enerji –Nükleer- Mühendislikleri:</a:t>
            </a:r>
          </a:p>
          <a:p>
            <a:pPr eaLnBrk="1" hangingPunct="1">
              <a:defRPr/>
            </a:pPr>
            <a:r>
              <a:rPr lang="tr-TR" sz="2400" b="1">
                <a:latin typeface="Lucida Sans Unicode" pitchFamily="34" charset="0"/>
              </a:rPr>
              <a:t>Dünya ve Türkiyenin gündeminde olan küresel ısınmaya bağlı olarak tükenen enerji kaynakları çevre ve su sorununu ön plana çıkartmıştır. </a:t>
            </a:r>
          </a:p>
          <a:p>
            <a:pPr eaLnBrk="1" hangingPunct="1">
              <a:defRPr/>
            </a:pPr>
            <a:r>
              <a:rPr lang="tr-TR" sz="2400" b="1">
                <a:latin typeface="Lucida Sans Unicode" pitchFamily="34" charset="0"/>
              </a:rPr>
              <a:t>Bu nedenle hidroloji (su kaynaklarının bilimsel olarak incelenmesi) ve enerji mühendisliklerinin gelecekte revaçta meslekler arasında olacağını bu günden söylemek mümkün.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Slayt Numarası Yer Tutucusu"/>
          <p:cNvSpPr>
            <a:spLocks noGrp="1" noChangeArrowheads="1"/>
          </p:cNvSpPr>
          <p:nvPr>
            <p:ph type="sldNum" sz="quarter" idx="12"/>
          </p:nvPr>
        </p:nvSpPr>
        <p:spPr bwMode="auto">
          <a:noFill/>
          <a:ln>
            <a:miter lim="800000"/>
            <a:headEnd/>
            <a:tailEnd/>
          </a:ln>
        </p:spPr>
        <p:txBody>
          <a:bodyPr/>
          <a:lstStyle/>
          <a:p>
            <a:fld id="{15259BF9-21F3-40D1-93C4-E592E84DC752}" type="slidenum">
              <a:rPr lang="tr-TR" altLang="tr-TR"/>
              <a:pPr/>
              <a:t>44</a:t>
            </a:fld>
            <a:endParaRPr lang="tr-TR" altLang="tr-TR"/>
          </a:p>
        </p:txBody>
      </p:sp>
      <p:sp>
        <p:nvSpPr>
          <p:cNvPr id="202754" name="Rectangle 2">
            <a:extLst>
              <a:ext uri="{FF2B5EF4-FFF2-40B4-BE49-F238E27FC236}">
                <a16:creationId xmlns:a16="http://schemas.microsoft.com/office/drawing/2014/main" xmlns="" id="{112055F6-DBDC-4FA5-992D-1621A574652D}"/>
              </a:ext>
            </a:extLst>
          </p:cNvPr>
          <p:cNvSpPr>
            <a:spLocks noGrp="1"/>
          </p:cNvSpPr>
          <p:nvPr>
            <p:ph type="title"/>
          </p:nvPr>
        </p:nvSpPr>
        <p:spPr bwMode="auto">
          <a:xfrm>
            <a:off x="1116013" y="274638"/>
            <a:ext cx="7570787" cy="1143000"/>
          </a:xfrm>
        </p:spPr>
        <p:txBody>
          <a:bodyPr wrap="square" lIns="91440" tIns="45720" rIns="91440" bIns="45720" numCol="1" anchorCtr="0" compatLnSpc="1">
            <a:prstTxWarp prst="textNoShape">
              <a:avLst/>
            </a:prstTxWarp>
            <a:normAutofit fontScale="90000"/>
          </a:bodyPr>
          <a:lstStyle/>
          <a:p>
            <a:pPr algn="ctr" eaLnBrk="1" hangingPunct="1">
              <a:defRPr/>
            </a:pPr>
            <a:r>
              <a:rPr lang="tr-TR" sz="3700">
                <a:solidFill>
                  <a:srgbClr val="5473F6"/>
                </a:solidFill>
                <a:effectLst>
                  <a:outerShdw blurRad="38100" dist="38100" dir="2700000" algn="tl">
                    <a:srgbClr val="C0C0C0"/>
                  </a:outerShdw>
                </a:effectLst>
              </a:rPr>
              <a:t>GELECEĞİN MESLEKLERİ</a:t>
            </a:r>
            <a:br>
              <a:rPr lang="tr-TR" sz="3700">
                <a:solidFill>
                  <a:srgbClr val="5473F6"/>
                </a:solidFill>
                <a:effectLst>
                  <a:outerShdw blurRad="38100" dist="38100" dir="2700000" algn="tl">
                    <a:srgbClr val="C0C0C0"/>
                  </a:outerShdw>
                </a:effectLst>
              </a:rPr>
            </a:br>
            <a:endParaRPr lang="tr-TR" sz="3700">
              <a:solidFill>
                <a:srgbClr val="5473F6"/>
              </a:solidFill>
              <a:effectLst>
                <a:outerShdw blurRad="38100" dist="38100" dir="2700000" algn="tl">
                  <a:srgbClr val="C0C0C0"/>
                </a:outerShdw>
              </a:effectLst>
            </a:endParaRPr>
          </a:p>
        </p:txBody>
      </p:sp>
      <p:sp>
        <p:nvSpPr>
          <p:cNvPr id="202755" name="Rectangle 3">
            <a:extLst>
              <a:ext uri="{FF2B5EF4-FFF2-40B4-BE49-F238E27FC236}">
                <a16:creationId xmlns:a16="http://schemas.microsoft.com/office/drawing/2014/main" xmlns="" id="{7CC06D42-A25D-4A31-A9E8-142BB0788163}"/>
              </a:ext>
            </a:extLst>
          </p:cNvPr>
          <p:cNvSpPr>
            <a:spLocks noGrp="1"/>
          </p:cNvSpPr>
          <p:nvPr>
            <p:ph type="body" idx="1"/>
          </p:nvPr>
        </p:nvSpPr>
        <p:spPr>
          <a:xfrm>
            <a:off x="457200" y="1125538"/>
            <a:ext cx="8229600" cy="5183187"/>
          </a:xfrm>
        </p:spPr>
        <p:txBody>
          <a:bodyPr/>
          <a:lstStyle/>
          <a:p>
            <a:pPr lvl="4" eaLnBrk="1" hangingPunct="1">
              <a:lnSpc>
                <a:spcPct val="80000"/>
              </a:lnSpc>
              <a:defRPr/>
            </a:pPr>
            <a:r>
              <a:rPr lang="tr-TR" b="1">
                <a:solidFill>
                  <a:srgbClr val="5473F6"/>
                </a:solidFill>
                <a:effectLst>
                  <a:outerShdw blurRad="38100" dist="38100" dir="2700000" algn="tl">
                    <a:srgbClr val="C0C0C0"/>
                  </a:outerShdw>
                </a:effectLst>
              </a:rPr>
              <a:t>Tasarım Mühendisliği: </a:t>
            </a:r>
            <a:r>
              <a:rPr lang="tr-TR"/>
              <a:t>Uluslararası rekabette artık kalitesiz ürünün yerinin olmadığı ortada. Bu noktada devreye giren tasarım mühendisleri çalıştıkları firmaların ürünlerini dış veya iç pazar ihtiyaçlarını göz önünde bulundurarak yeniden tasarlama noktasında önemli bir rol üstleniyor. </a:t>
            </a:r>
          </a:p>
          <a:p>
            <a:pPr eaLnBrk="1" hangingPunct="1">
              <a:lnSpc>
                <a:spcPct val="80000"/>
              </a:lnSpc>
              <a:defRPr/>
            </a:pPr>
            <a:r>
              <a:rPr lang="tr-TR" sz="2000"/>
              <a:t/>
            </a:r>
            <a:br>
              <a:rPr lang="tr-TR" sz="2000"/>
            </a:br>
            <a:r>
              <a:rPr lang="tr-TR" sz="2000" b="1">
                <a:solidFill>
                  <a:srgbClr val="5473F6"/>
                </a:solidFill>
                <a:effectLst>
                  <a:outerShdw blurRad="38100" dist="38100" dir="2700000" algn="tl">
                    <a:srgbClr val="C0C0C0"/>
                  </a:outerShdw>
                </a:effectLst>
              </a:rPr>
              <a:t>Enformasyon Mühendisliği:</a:t>
            </a:r>
            <a:r>
              <a:rPr lang="tr-TR" sz="2000" b="1"/>
              <a:t> </a:t>
            </a:r>
            <a:r>
              <a:rPr lang="tr-TR" sz="2000"/>
              <a:t>Modern</a:t>
            </a:r>
            <a:r>
              <a:rPr lang="tr-TR" sz="2000" b="1"/>
              <a:t> </a:t>
            </a:r>
            <a:r>
              <a:rPr lang="tr-TR" sz="2000"/>
              <a:t>çağda en gelişmiş toplumlar bilgiyi üreten ve buna sahip olan toplumlar olacak. Enformasyon mühendisleri de uzmanları bir araya getirerek en doğru bilgiyi topluma ulaştıracak. Bilgilerin sistemde bildirimlerinin interaktif şekilde kullanılmasını ve kodlama işlemlerini gerçekleştiren bu kişiler gelecekte de ön planda olacak.</a:t>
            </a:r>
          </a:p>
          <a:p>
            <a:pPr eaLnBrk="1" hangingPunct="1">
              <a:lnSpc>
                <a:spcPct val="80000"/>
              </a:lnSpc>
              <a:defRPr/>
            </a:pPr>
            <a:endParaRPr lang="tr-TR" sz="2000" b="1"/>
          </a:p>
          <a:p>
            <a:pPr eaLnBrk="1" hangingPunct="1">
              <a:lnSpc>
                <a:spcPct val="80000"/>
              </a:lnSpc>
              <a:defRPr/>
            </a:pPr>
            <a:r>
              <a:rPr lang="tr-TR" sz="2000" b="1">
                <a:solidFill>
                  <a:srgbClr val="5473F6"/>
                </a:solidFill>
                <a:effectLst>
                  <a:outerShdw blurRad="38100" dist="38100" dir="2700000" algn="tl">
                    <a:srgbClr val="C0C0C0"/>
                  </a:outerShdw>
                </a:effectLst>
              </a:rPr>
              <a:t>Veri madenciliği ve analistliği:</a:t>
            </a:r>
            <a:r>
              <a:rPr lang="tr-TR" sz="2000" b="1"/>
              <a:t> </a:t>
            </a:r>
            <a:r>
              <a:rPr lang="tr-TR" sz="2000"/>
              <a:t>Bankalar, telekom operatörleri, perakendeciler, internet hizmetleri gibi yoğun olarak verilerle çalışan firmalar, bu verilerini çıkarıp analiz eden veri madencilerine ve analistlerine ihtiyaç duyuyor ve duymaya da devam edecek.</a:t>
            </a:r>
          </a:p>
        </p:txBody>
      </p:sp>
      <p:pic>
        <p:nvPicPr>
          <p:cNvPr id="78853" name="Picture 5" descr="j0240365"/>
          <p:cNvPicPr>
            <a:picLocks noChangeAspect="1" noChangeArrowheads="1"/>
          </p:cNvPicPr>
          <p:nvPr/>
        </p:nvPicPr>
        <p:blipFill>
          <a:blip r:embed="rId2"/>
          <a:srcRect/>
          <a:stretch>
            <a:fillRect/>
          </a:stretch>
        </p:blipFill>
        <p:spPr bwMode="auto">
          <a:xfrm>
            <a:off x="0" y="836613"/>
            <a:ext cx="1879600"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5 Slayt Numarası Yer Tutucusu"/>
          <p:cNvSpPr>
            <a:spLocks noGrp="1" noChangeArrowheads="1"/>
          </p:cNvSpPr>
          <p:nvPr>
            <p:ph type="sldNum" sz="quarter" idx="12"/>
          </p:nvPr>
        </p:nvSpPr>
        <p:spPr bwMode="auto">
          <a:noFill/>
          <a:ln>
            <a:miter lim="800000"/>
            <a:headEnd/>
            <a:tailEnd/>
          </a:ln>
        </p:spPr>
        <p:txBody>
          <a:bodyPr/>
          <a:lstStyle/>
          <a:p>
            <a:fld id="{96C51F2F-261F-4148-AE65-41CEBF684E47}" type="slidenum">
              <a:rPr lang="tr-TR" altLang="tr-TR"/>
              <a:pPr/>
              <a:t>45</a:t>
            </a:fld>
            <a:endParaRPr lang="tr-TR" altLang="tr-TR"/>
          </a:p>
        </p:txBody>
      </p:sp>
      <p:sp>
        <p:nvSpPr>
          <p:cNvPr id="79875" name="Rectangle 2"/>
          <p:cNvSpPr>
            <a:spLocks noGrp="1"/>
          </p:cNvSpPr>
          <p:nvPr>
            <p:ph type="subTitle" idx="1"/>
          </p:nvPr>
        </p:nvSpPr>
        <p:spPr>
          <a:xfrm>
            <a:off x="0" y="2349500"/>
            <a:ext cx="8785225" cy="4248150"/>
          </a:xfrm>
        </p:spPr>
        <p:txBody>
          <a:bodyPr/>
          <a:lstStyle/>
          <a:p>
            <a:pPr marL="109538" algn="l" eaLnBrk="1" hangingPunct="1">
              <a:buClr>
                <a:schemeClr val="accent2"/>
              </a:buClr>
              <a:buFont typeface="Wingdings 3" pitchFamily="18" charset="2"/>
              <a:buChar char=""/>
            </a:pPr>
            <a:r>
              <a:rPr lang="tr-TR" altLang="tr-TR" sz="2000" b="1" smtClean="0"/>
              <a:t>Endüstri çağında, yöneticilerle işçiler arasında 'sosyal kontrat'lar gündeme gelebilecek. 'Ömür boyu iş garantisi' kavramı ağırlık kazanarak işgücünün eğitimine önem verilecek. </a:t>
            </a:r>
          </a:p>
          <a:p>
            <a:pPr marL="109538" algn="l" eaLnBrk="1" hangingPunct="1">
              <a:buClr>
                <a:schemeClr val="accent2"/>
              </a:buClr>
              <a:buFont typeface="Wingdings 3" pitchFamily="18" charset="2"/>
              <a:buChar char=""/>
            </a:pPr>
            <a:r>
              <a:rPr lang="tr-TR" altLang="tr-TR" sz="2000" b="1" smtClean="0"/>
              <a:t>Gerçek değişim ise yönetim biçimlerinde yaşanacak. </a:t>
            </a:r>
          </a:p>
          <a:p>
            <a:pPr marL="109538" algn="l" eaLnBrk="1" hangingPunct="1">
              <a:buClr>
                <a:schemeClr val="accent2"/>
              </a:buClr>
              <a:buFont typeface="Wingdings 3" pitchFamily="18" charset="2"/>
              <a:buChar char=""/>
            </a:pPr>
            <a:r>
              <a:rPr lang="tr-TR" altLang="tr-TR" sz="2000" b="1" smtClean="0"/>
              <a:t>Sistem, vardiyasız çalışma, iş paylaşımı, geçici profesyoneller ve yöneticiler üzerine kurulacak.</a:t>
            </a:r>
          </a:p>
          <a:p>
            <a:pPr marL="109538" algn="l" eaLnBrk="1" hangingPunct="1">
              <a:buClr>
                <a:schemeClr val="accent2"/>
              </a:buClr>
              <a:buFont typeface="Wingdings 3" pitchFamily="18" charset="2"/>
              <a:buChar char=""/>
            </a:pPr>
            <a:r>
              <a:rPr lang="tr-TR" altLang="tr-TR" sz="2000" b="1" smtClean="0"/>
              <a:t>Yöneticiler, yeterli iş bilgisi olmayan işçiler izin özel yönetim planlarını devreye sokacaklar. iyi eğitim görmüş ve iş bilgisi tam olan uzmanlara ise özel motivasyon programları uygulanacak. Böylece, her iki gruba da önce kendini, sonra işini geliştirme fırsatları sunulacak.</a:t>
            </a:r>
            <a:endParaRPr lang="tr-TR" altLang="tr-TR" sz="2000" smtClean="0"/>
          </a:p>
        </p:txBody>
      </p:sp>
      <p:pic>
        <p:nvPicPr>
          <p:cNvPr id="79876" name="Picture 318" descr="hakkimizda"/>
          <p:cNvPicPr>
            <a:picLocks noChangeAspect="1" noChangeArrowheads="1"/>
          </p:cNvPicPr>
          <p:nvPr/>
        </p:nvPicPr>
        <p:blipFill>
          <a:blip r:embed="rId3"/>
          <a:srcRect/>
          <a:stretch>
            <a:fillRect/>
          </a:stretch>
        </p:blipFill>
        <p:spPr bwMode="auto">
          <a:xfrm>
            <a:off x="3203575" y="1125538"/>
            <a:ext cx="3024188" cy="1008062"/>
          </a:xfrm>
          <a:prstGeom prst="rect">
            <a:avLst/>
          </a:prstGeom>
          <a:noFill/>
          <a:ln w="9525">
            <a:noFill/>
            <a:miter lim="800000"/>
            <a:headEnd/>
            <a:tailEnd/>
          </a:ln>
        </p:spPr>
      </p:pic>
      <p:sp>
        <p:nvSpPr>
          <p:cNvPr id="74761" name="Text Box 9">
            <a:extLst>
              <a:ext uri="{FF2B5EF4-FFF2-40B4-BE49-F238E27FC236}">
                <a16:creationId xmlns:a16="http://schemas.microsoft.com/office/drawing/2014/main" xmlns="" id="{71F536E8-643A-481B-BA95-A5616D7FA1ED}"/>
              </a:ext>
            </a:extLst>
          </p:cNvPr>
          <p:cNvSpPr txBox="1">
            <a:spLocks noChangeArrowheads="1"/>
          </p:cNvSpPr>
          <p:nvPr/>
        </p:nvSpPr>
        <p:spPr bwMode="auto">
          <a:xfrm>
            <a:off x="971550" y="188913"/>
            <a:ext cx="8172450"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a:p>
            <a:pPr algn="ctr" eaLnBrk="1" hangingPunct="1">
              <a:defRPr/>
            </a:pPr>
            <a:r>
              <a:rPr lang="tr-TR" sz="2800" b="1">
                <a:solidFill>
                  <a:srgbClr val="5473F6"/>
                </a:solidFill>
                <a:effectLst>
                  <a:outerShdw blurRad="38100" dist="38100" dir="2700000" algn="tl">
                    <a:srgbClr val="C0C0C0"/>
                  </a:outerShdw>
                </a:effectLst>
              </a:rPr>
              <a:t>Alt, Orta ve Üst Kademe Yöneticileri</a:t>
            </a:r>
            <a:endParaRPr lang="tr-TR"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5 Slayt Numarası Yer Tutucusu"/>
          <p:cNvSpPr>
            <a:spLocks noGrp="1" noChangeArrowheads="1"/>
          </p:cNvSpPr>
          <p:nvPr>
            <p:ph type="sldNum" sz="quarter" idx="12"/>
          </p:nvPr>
        </p:nvSpPr>
        <p:spPr bwMode="auto">
          <a:noFill/>
          <a:ln>
            <a:miter lim="800000"/>
            <a:headEnd/>
            <a:tailEnd/>
          </a:ln>
        </p:spPr>
        <p:txBody>
          <a:bodyPr/>
          <a:lstStyle/>
          <a:p>
            <a:fld id="{56D4E929-263D-4819-B97F-4C4507765E88}" type="slidenum">
              <a:rPr lang="tr-TR" altLang="tr-TR"/>
              <a:pPr/>
              <a:t>46</a:t>
            </a:fld>
            <a:endParaRPr lang="tr-TR" altLang="tr-TR"/>
          </a:p>
        </p:txBody>
      </p:sp>
      <p:sp>
        <p:nvSpPr>
          <p:cNvPr id="204803" name="Rectangle 3">
            <a:extLst>
              <a:ext uri="{FF2B5EF4-FFF2-40B4-BE49-F238E27FC236}">
                <a16:creationId xmlns:a16="http://schemas.microsoft.com/office/drawing/2014/main" xmlns="" id="{99F0D3B7-487B-41FC-B931-49741BF58BED}"/>
              </a:ext>
            </a:extLst>
          </p:cNvPr>
          <p:cNvSpPr>
            <a:spLocks noGrp="1"/>
          </p:cNvSpPr>
          <p:nvPr>
            <p:ph type="body" idx="1"/>
          </p:nvPr>
        </p:nvSpPr>
        <p:spPr>
          <a:xfrm>
            <a:off x="457200" y="1341438"/>
            <a:ext cx="8002588" cy="4665662"/>
          </a:xfrm>
        </p:spPr>
        <p:txBody>
          <a:bodyPr/>
          <a:lstStyle/>
          <a:p>
            <a:pPr eaLnBrk="1" hangingPunct="1">
              <a:lnSpc>
                <a:spcPct val="90000"/>
              </a:lnSpc>
              <a:defRPr/>
            </a:pPr>
            <a:r>
              <a:rPr lang="tr-TR" sz="2000" b="1">
                <a:solidFill>
                  <a:srgbClr val="5473F6"/>
                </a:solidFill>
                <a:effectLst>
                  <a:outerShdw blurRad="38100" dist="38100" dir="2700000" algn="tl">
                    <a:srgbClr val="C0C0C0"/>
                  </a:outerShdw>
                </a:effectLst>
              </a:rPr>
              <a:t>Yönetim Bilişim Sistemleri Bölümü:</a:t>
            </a:r>
            <a:r>
              <a:rPr lang="tr-TR" sz="2000">
                <a:solidFill>
                  <a:srgbClr val="5473F6"/>
                </a:solidFill>
              </a:rPr>
              <a:t> </a:t>
            </a:r>
            <a:r>
              <a:rPr lang="tr-TR" sz="2000"/>
              <a:t>Bunun yanı sıra gibi çok az sayıda üniversitede bulunan yönetim ve bilişim sistemleri, gelecek vadeden bölümlerin başında. Bundan birkaç yıl öncesine kadar çok popüler olan bilgisayar mühendisliği ve işletme eğitiminin birleşiminden oluşan bu bölüm, ilk açıldığında herkes geleceği konusunda endişe duyuyordu. Oysa ki şimdi en yüksek puanlı bölümlerden biri. Çünkü piyasanın bu öğrencilere ihtiyacı var ve teknoloji sayesinde bu ihtiyaç kaybolacak gibi görünmüyor.</a:t>
            </a:r>
          </a:p>
          <a:p>
            <a:pPr eaLnBrk="1" hangingPunct="1">
              <a:lnSpc>
                <a:spcPct val="90000"/>
              </a:lnSpc>
              <a:defRPr/>
            </a:pPr>
            <a:endParaRPr lang="tr-TR" sz="900" b="1"/>
          </a:p>
          <a:p>
            <a:pPr eaLnBrk="1" hangingPunct="1">
              <a:lnSpc>
                <a:spcPct val="90000"/>
              </a:lnSpc>
              <a:defRPr/>
            </a:pPr>
            <a:r>
              <a:rPr lang="tr-TR" sz="2000" b="1">
                <a:solidFill>
                  <a:srgbClr val="5473F6"/>
                </a:solidFill>
                <a:effectLst>
                  <a:outerShdw blurRad="38100" dist="38100" dir="2700000" algn="tl">
                    <a:srgbClr val="C0C0C0"/>
                  </a:outerShdw>
                </a:effectLst>
              </a:rPr>
              <a:t>Sağlık yönetimi: </a:t>
            </a:r>
            <a:r>
              <a:rPr lang="tr-TR" sz="2000"/>
              <a:t>Sağlık kuruluşlarındaki modernleşme ve dünya standartlarına uyum gösterme çabaları sağlık yönetimini günümüzde yönetim biliminin çok spesifik bir alt dalı haline getirdi. Özel sağlık sektöründe artan yatırımlar da sağlık yöneticilerine olan ihtiyacın artmasına neden oluyor.</a:t>
            </a:r>
          </a:p>
        </p:txBody>
      </p:sp>
      <p:sp>
        <p:nvSpPr>
          <p:cNvPr id="204804" name="Rectangle 4">
            <a:extLst>
              <a:ext uri="{FF2B5EF4-FFF2-40B4-BE49-F238E27FC236}">
                <a16:creationId xmlns:a16="http://schemas.microsoft.com/office/drawing/2014/main" xmlns="" id="{7F79C63C-C321-427D-B9D2-2E848F325AFF}"/>
              </a:ext>
            </a:extLst>
          </p:cNvPr>
          <p:cNvSpPr>
            <a:spLocks noGrp="1" noChangeArrowheads="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defRPr/>
            </a:pPr>
            <a:r>
              <a:rPr lang="tr-TR" sz="3700">
                <a:solidFill>
                  <a:srgbClr val="5473F6"/>
                </a:solidFill>
                <a:effectLst>
                  <a:outerShdw blurRad="38100" dist="38100" dir="2700000" algn="tl">
                    <a:srgbClr val="C0C0C0"/>
                  </a:outerShdw>
                </a:effectLst>
              </a:rPr>
              <a:t>GELECEĞİN MESLEKLERİ</a:t>
            </a:r>
            <a:br>
              <a:rPr lang="tr-TR" sz="3700">
                <a:solidFill>
                  <a:srgbClr val="5473F6"/>
                </a:solidFill>
                <a:effectLst>
                  <a:outerShdw blurRad="38100" dist="38100" dir="2700000" algn="tl">
                    <a:srgbClr val="C0C0C0"/>
                  </a:outerShdw>
                </a:effectLst>
              </a:rPr>
            </a:br>
            <a:endParaRPr lang="tr-TR" sz="3700">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Slayt Numarası Yer Tutucusu"/>
          <p:cNvSpPr>
            <a:spLocks noGrp="1" noChangeArrowheads="1"/>
          </p:cNvSpPr>
          <p:nvPr>
            <p:ph type="sldNum" sz="quarter" idx="12"/>
          </p:nvPr>
        </p:nvSpPr>
        <p:spPr bwMode="auto">
          <a:noFill/>
          <a:ln>
            <a:miter lim="800000"/>
            <a:headEnd/>
            <a:tailEnd/>
          </a:ln>
        </p:spPr>
        <p:txBody>
          <a:bodyPr/>
          <a:lstStyle/>
          <a:p>
            <a:fld id="{553BEBAB-F94C-45C8-A521-96E18CEA6C93}" type="slidenum">
              <a:rPr lang="tr-TR" altLang="tr-TR"/>
              <a:pPr/>
              <a:t>47</a:t>
            </a:fld>
            <a:endParaRPr lang="tr-TR" altLang="tr-TR"/>
          </a:p>
        </p:txBody>
      </p:sp>
      <p:sp>
        <p:nvSpPr>
          <p:cNvPr id="203778" name="Rectangle 2">
            <a:extLst>
              <a:ext uri="{FF2B5EF4-FFF2-40B4-BE49-F238E27FC236}">
                <a16:creationId xmlns:a16="http://schemas.microsoft.com/office/drawing/2014/main" xmlns="" id="{14C485C9-D011-4622-8AC8-9EF9D6DEE01E}"/>
              </a:ext>
            </a:extLst>
          </p:cNvPr>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tr-TR">
                <a:solidFill>
                  <a:srgbClr val="5473F6"/>
                </a:solidFill>
                <a:effectLst>
                  <a:outerShdw blurRad="38100" dist="38100" dir="2700000" algn="tl">
                    <a:srgbClr val="C0C0C0"/>
                  </a:outerShdw>
                </a:effectLst>
              </a:rPr>
              <a:t>GELECEĞİN MESLEKLERİ</a:t>
            </a:r>
          </a:p>
        </p:txBody>
      </p:sp>
      <p:sp>
        <p:nvSpPr>
          <p:cNvPr id="203779" name="Rectangle 3">
            <a:extLst>
              <a:ext uri="{FF2B5EF4-FFF2-40B4-BE49-F238E27FC236}">
                <a16:creationId xmlns:a16="http://schemas.microsoft.com/office/drawing/2014/main" xmlns="" id="{DFBA2DF5-2BBE-40D8-95A4-3289B4387572}"/>
              </a:ext>
            </a:extLst>
          </p:cNvPr>
          <p:cNvSpPr>
            <a:spLocks noGrp="1"/>
          </p:cNvSpPr>
          <p:nvPr>
            <p:ph type="body" idx="1"/>
          </p:nvPr>
        </p:nvSpPr>
        <p:spPr/>
        <p:txBody>
          <a:bodyPr/>
          <a:lstStyle/>
          <a:p>
            <a:pPr eaLnBrk="1" hangingPunct="1">
              <a:defRPr/>
            </a:pPr>
            <a:r>
              <a:rPr lang="tr-TR" sz="2300" b="1">
                <a:solidFill>
                  <a:srgbClr val="5473F6"/>
                </a:solidFill>
                <a:effectLst>
                  <a:outerShdw blurRad="38100" dist="38100" dir="2700000" algn="tl">
                    <a:srgbClr val="C0C0C0"/>
                  </a:outerShdw>
                </a:effectLst>
              </a:rPr>
              <a:t>Rusça (Tercümanlık) :</a:t>
            </a:r>
            <a:r>
              <a:rPr lang="tr-TR" sz="2300" b="1"/>
              <a:t> </a:t>
            </a:r>
            <a:r>
              <a:rPr lang="tr-TR" sz="2300"/>
              <a:t>Rusça gelecekte önemi oldukça artacak bölümlerin başında gelmektedir. Ülkemizin konumu ve özellikle Orta Asya bağlamında Rusya ve çevresi ile yürütülen siyasi ve ticari ilişkiler bu bölüm mezunlarına olan ihtiyacı her geçen gün arttırmaktadır.</a:t>
            </a:r>
          </a:p>
          <a:p>
            <a:pPr eaLnBrk="1" hangingPunct="1">
              <a:defRPr/>
            </a:pPr>
            <a:endParaRPr lang="tr-TR" sz="800" b="1"/>
          </a:p>
          <a:p>
            <a:pPr eaLnBrk="1" hangingPunct="1">
              <a:defRPr/>
            </a:pPr>
            <a:r>
              <a:rPr lang="tr-TR" sz="2300" b="1">
                <a:solidFill>
                  <a:srgbClr val="5473F6"/>
                </a:solidFill>
                <a:effectLst>
                  <a:outerShdw blurRad="38100" dist="38100" dir="2700000" algn="tl">
                    <a:srgbClr val="C0C0C0"/>
                  </a:outerShdw>
                </a:effectLst>
              </a:rPr>
              <a:t>Uluslararası ilişkiler:</a:t>
            </a:r>
            <a:r>
              <a:rPr lang="tr-TR" sz="2300" b="1"/>
              <a:t> </a:t>
            </a:r>
            <a:r>
              <a:rPr lang="tr-TR" sz="2300"/>
              <a:t>Farklı ülkelerle profesyonel platformlarda ilişkilerimizin artmasıyla birlikte bu alandan mezun kişilerin kamu ve özel sektörde iş bulma olanakları artacak.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5 Slayt Numarası Yer Tutucusu"/>
          <p:cNvSpPr>
            <a:spLocks noGrp="1" noChangeArrowheads="1"/>
          </p:cNvSpPr>
          <p:nvPr>
            <p:ph type="sldNum" sz="quarter" idx="12"/>
          </p:nvPr>
        </p:nvSpPr>
        <p:spPr bwMode="auto">
          <a:noFill/>
          <a:ln>
            <a:miter lim="800000"/>
            <a:headEnd/>
            <a:tailEnd/>
          </a:ln>
        </p:spPr>
        <p:txBody>
          <a:bodyPr/>
          <a:lstStyle/>
          <a:p>
            <a:fld id="{B5151AAB-B30D-4170-9679-F25469A1E2EC}" type="slidenum">
              <a:rPr lang="tr-TR" altLang="tr-TR"/>
              <a:pPr/>
              <a:t>48</a:t>
            </a:fld>
            <a:endParaRPr lang="tr-TR" altLang="tr-TR"/>
          </a:p>
        </p:txBody>
      </p:sp>
      <p:sp>
        <p:nvSpPr>
          <p:cNvPr id="205826" name="Rectangle 2">
            <a:extLst>
              <a:ext uri="{FF2B5EF4-FFF2-40B4-BE49-F238E27FC236}">
                <a16:creationId xmlns:a16="http://schemas.microsoft.com/office/drawing/2014/main" xmlns="" id="{9889947F-480E-4566-B453-79EE08204380}"/>
              </a:ext>
            </a:extLst>
          </p:cNvPr>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tr-TR">
                <a:solidFill>
                  <a:srgbClr val="5473F6"/>
                </a:solidFill>
                <a:effectLst>
                  <a:outerShdw blurRad="38100" dist="38100" dir="2700000" algn="tl">
                    <a:srgbClr val="C0C0C0"/>
                  </a:outerShdw>
                </a:effectLst>
              </a:rPr>
              <a:t>GELECEĞİN MESLEKLERİ</a:t>
            </a:r>
          </a:p>
        </p:txBody>
      </p:sp>
      <p:sp>
        <p:nvSpPr>
          <p:cNvPr id="205827" name="Rectangle 3">
            <a:extLst>
              <a:ext uri="{FF2B5EF4-FFF2-40B4-BE49-F238E27FC236}">
                <a16:creationId xmlns:a16="http://schemas.microsoft.com/office/drawing/2014/main" xmlns="" id="{7368BF6E-7812-420E-86AE-4DF673042742}"/>
              </a:ext>
            </a:extLst>
          </p:cNvPr>
          <p:cNvSpPr>
            <a:spLocks noGrp="1"/>
          </p:cNvSpPr>
          <p:nvPr>
            <p:ph type="body" idx="1"/>
          </p:nvPr>
        </p:nvSpPr>
        <p:spPr>
          <a:xfrm>
            <a:off x="1619250" y="1341438"/>
            <a:ext cx="7067550" cy="4665662"/>
          </a:xfrm>
        </p:spPr>
        <p:txBody>
          <a:bodyPr/>
          <a:lstStyle/>
          <a:p>
            <a:pPr eaLnBrk="1" hangingPunct="1">
              <a:defRPr/>
            </a:pPr>
            <a:r>
              <a:rPr lang="tr-TR" b="1">
                <a:solidFill>
                  <a:srgbClr val="5473F6"/>
                </a:solidFill>
                <a:effectLst>
                  <a:outerShdw blurRad="38100" dist="38100" dir="2700000" algn="tl">
                    <a:srgbClr val="C0C0C0"/>
                  </a:outerShdw>
                </a:effectLst>
              </a:rPr>
              <a:t>Psikoloji:</a:t>
            </a:r>
            <a:r>
              <a:rPr lang="tr-TR" b="1"/>
              <a:t> </a:t>
            </a:r>
            <a:r>
              <a:rPr lang="tr-TR"/>
              <a:t>Türkiye’de hızla gelişen bir disiplin olan psikoloji bölümünden mezun olanlar, ilgi alanlarına göre insan kaynakları uzmanlığı, kamuoyu ve Pazar araştırma şirketleri ve diğer kurumlarda araştırmacı olarak çalışabilecekleri gibi yuva psikoloğu gibi görevler de üstlenebiliyorlar. Dolayısıyla bugün olduğu gibi gelecekte de bu meslek popülerliğini sürdürecek gibi görünüyor.</a:t>
            </a:r>
          </a:p>
          <a:p>
            <a:pPr eaLnBrk="1" hangingPunct="1">
              <a:defRPr/>
            </a:pPr>
            <a:endParaRPr lang="tr-TR" b="1"/>
          </a:p>
          <a:p>
            <a:pPr eaLnBrk="1" hangingPunct="1">
              <a:defRPr/>
            </a:pPr>
            <a:endParaRPr lang="tr-TR"/>
          </a:p>
          <a:p>
            <a:pPr eaLnBrk="1" hangingPunct="1">
              <a:defRPr/>
            </a:pPr>
            <a:endParaRPr lang="tr-TR" b="1"/>
          </a:p>
        </p:txBody>
      </p:sp>
      <p:pic>
        <p:nvPicPr>
          <p:cNvPr id="83973" name="Picture 5" descr="j0438746"/>
          <p:cNvPicPr>
            <a:picLocks noChangeAspect="1" noChangeArrowheads="1"/>
          </p:cNvPicPr>
          <p:nvPr/>
        </p:nvPicPr>
        <p:blipFill>
          <a:blip r:embed="rId2"/>
          <a:srcRect/>
          <a:stretch>
            <a:fillRect/>
          </a:stretch>
        </p:blipFill>
        <p:spPr bwMode="auto">
          <a:xfrm>
            <a:off x="0" y="1628775"/>
            <a:ext cx="1763713"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Slayt Numarası Yer Tutucusu"/>
          <p:cNvSpPr>
            <a:spLocks noGrp="1" noChangeArrowheads="1"/>
          </p:cNvSpPr>
          <p:nvPr>
            <p:ph type="sldNum" sz="quarter" idx="12"/>
          </p:nvPr>
        </p:nvSpPr>
        <p:spPr bwMode="auto">
          <a:noFill/>
          <a:ln>
            <a:miter lim="800000"/>
            <a:headEnd/>
            <a:tailEnd/>
          </a:ln>
        </p:spPr>
        <p:txBody>
          <a:bodyPr/>
          <a:lstStyle/>
          <a:p>
            <a:fld id="{422EB59A-4873-4090-9535-96E10CB7F045}" type="slidenum">
              <a:rPr lang="tr-TR" altLang="tr-TR"/>
              <a:pPr/>
              <a:t>49</a:t>
            </a:fld>
            <a:endParaRPr lang="tr-TR" altLang="tr-TR"/>
          </a:p>
        </p:txBody>
      </p:sp>
      <p:sp>
        <p:nvSpPr>
          <p:cNvPr id="84995" name="Rectangle 2"/>
          <p:cNvSpPr>
            <a:spLocks noGrp="1"/>
          </p:cNvSpPr>
          <p:nvPr>
            <p:ph type="subTitle" idx="1"/>
          </p:nvPr>
        </p:nvSpPr>
        <p:spPr>
          <a:xfrm>
            <a:off x="250825" y="4581525"/>
            <a:ext cx="8713788" cy="1871663"/>
          </a:xfrm>
        </p:spPr>
        <p:txBody>
          <a:bodyPr/>
          <a:lstStyle/>
          <a:p>
            <a:pPr marL="109538" algn="l" eaLnBrk="1" hangingPunct="1">
              <a:buClr>
                <a:schemeClr val="tx1"/>
              </a:buClr>
              <a:buFont typeface="Wingdings 3" pitchFamily="18" charset="2"/>
              <a:buChar char=""/>
            </a:pPr>
            <a:r>
              <a:rPr lang="tr-TR" altLang="tr-TR" sz="2000" b="1" smtClean="0"/>
              <a:t>Para sürekli olacağı için bu sektörler de önemini kaybetmeyecektir. </a:t>
            </a:r>
          </a:p>
          <a:p>
            <a:pPr marL="109538" algn="l" eaLnBrk="1" hangingPunct="1">
              <a:buClr>
                <a:schemeClr val="tx1"/>
              </a:buClr>
              <a:buFont typeface="Wingdings 3" pitchFamily="18" charset="2"/>
              <a:buChar char=""/>
            </a:pPr>
            <a:r>
              <a:rPr lang="tr-TR" altLang="tr-TR" sz="2000" b="1" smtClean="0"/>
              <a:t>Kağıt parayla temas azalabilir. </a:t>
            </a:r>
          </a:p>
          <a:p>
            <a:pPr marL="109538" algn="l" eaLnBrk="1" hangingPunct="1">
              <a:buClr>
                <a:schemeClr val="tx1"/>
              </a:buClr>
              <a:buFont typeface="Wingdings 3" pitchFamily="18" charset="2"/>
              <a:buChar char=""/>
            </a:pPr>
            <a:r>
              <a:rPr lang="tr-TR" altLang="tr-TR" sz="2000" b="1" smtClean="0"/>
              <a:t>Şu anda ABD insanların serveti, bilgisayar ekranlarında 1 rakamın sağındaki 0’ lar olarak duruyor.</a:t>
            </a:r>
          </a:p>
        </p:txBody>
      </p:sp>
      <p:pic>
        <p:nvPicPr>
          <p:cNvPr id="84996" name="Picture 4" descr="International_Trade"/>
          <p:cNvPicPr>
            <a:picLocks noChangeAspect="1" noChangeArrowheads="1"/>
          </p:cNvPicPr>
          <p:nvPr/>
        </p:nvPicPr>
        <p:blipFill>
          <a:blip r:embed="rId3"/>
          <a:srcRect/>
          <a:stretch>
            <a:fillRect/>
          </a:stretch>
        </p:blipFill>
        <p:spPr bwMode="auto">
          <a:xfrm>
            <a:off x="5148263" y="1196975"/>
            <a:ext cx="3384550" cy="3149600"/>
          </a:xfrm>
          <a:prstGeom prst="rect">
            <a:avLst/>
          </a:prstGeom>
          <a:noFill/>
          <a:ln w="9525">
            <a:noFill/>
            <a:miter lim="800000"/>
            <a:headEnd/>
            <a:tailEnd/>
          </a:ln>
        </p:spPr>
      </p:pic>
      <p:pic>
        <p:nvPicPr>
          <p:cNvPr id="84997" name="Picture 5" descr="9966"/>
          <p:cNvPicPr>
            <a:picLocks noChangeAspect="1" noChangeArrowheads="1"/>
          </p:cNvPicPr>
          <p:nvPr/>
        </p:nvPicPr>
        <p:blipFill>
          <a:blip r:embed="rId4"/>
          <a:srcRect/>
          <a:stretch>
            <a:fillRect/>
          </a:stretch>
        </p:blipFill>
        <p:spPr bwMode="auto">
          <a:xfrm>
            <a:off x="468313" y="1196975"/>
            <a:ext cx="3743325" cy="3135313"/>
          </a:xfrm>
          <a:prstGeom prst="rect">
            <a:avLst/>
          </a:prstGeom>
          <a:noFill/>
          <a:ln w="9525">
            <a:noFill/>
            <a:miter lim="800000"/>
            <a:headEnd/>
            <a:tailEnd/>
          </a:ln>
        </p:spPr>
      </p:pic>
      <p:sp>
        <p:nvSpPr>
          <p:cNvPr id="61447" name="Rectangle 7">
            <a:extLst>
              <a:ext uri="{FF2B5EF4-FFF2-40B4-BE49-F238E27FC236}">
                <a16:creationId xmlns:a16="http://schemas.microsoft.com/office/drawing/2014/main" xmlns="" id="{D07C3E83-C934-4705-AD89-F4A55408C258}"/>
              </a:ext>
            </a:extLst>
          </p:cNvPr>
          <p:cNvSpPr>
            <a:spLocks noChangeArrowheads="1"/>
          </p:cNvSpPr>
          <p:nvPr/>
        </p:nvSpPr>
        <p:spPr bwMode="auto">
          <a:xfrm>
            <a:off x="1187450" y="188913"/>
            <a:ext cx="7561263" cy="822325"/>
          </a:xfrm>
          <a:prstGeom prst="rect">
            <a:avLst/>
          </a:prstGeom>
          <a:noFill/>
          <a:ln w="9525">
            <a:noFill/>
            <a:miter lim="800000"/>
            <a:headEnd/>
            <a:tailEnd/>
          </a:ln>
          <a:effectLst/>
        </p:spPr>
        <p:txBody>
          <a:bodyPr>
            <a:spAutoFit/>
          </a:bodyPr>
          <a:lstStyle/>
          <a:p>
            <a:pPr algn="ctr" eaLnBrk="1" hangingPunct="1">
              <a:defRPr/>
            </a:pPr>
            <a:r>
              <a:rPr lang="tr-TR" sz="2400" b="1">
                <a:solidFill>
                  <a:srgbClr val="5473F6"/>
                </a:solidFill>
                <a:effectLst>
                  <a:outerShdw blurRad="38100" dist="38100" dir="2700000" algn="tl">
                    <a:srgbClr val="C0C0C0"/>
                  </a:outerShdw>
                </a:effectLst>
              </a:rPr>
              <a:t>GELECEĞİN MESLEKLERİ</a:t>
            </a:r>
          </a:p>
          <a:p>
            <a:pPr algn="ctr" eaLnBrk="1" hangingPunct="1">
              <a:defRPr/>
            </a:pPr>
            <a:r>
              <a:rPr lang="tr-TR" sz="2400" b="1">
                <a:solidFill>
                  <a:srgbClr val="5473F6"/>
                </a:solidFill>
                <a:effectLst>
                  <a:outerShdw blurRad="38100" dist="38100" dir="2700000" algn="tl">
                    <a:srgbClr val="C0C0C0"/>
                  </a:outerShdw>
                </a:effectLst>
              </a:rPr>
              <a:t>Bankacılık ve Finans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Slayt Numarası Yer Tutucusu"/>
          <p:cNvSpPr>
            <a:spLocks noGrp="1" noChangeArrowheads="1"/>
          </p:cNvSpPr>
          <p:nvPr>
            <p:ph type="sldNum" sz="quarter" idx="12"/>
          </p:nvPr>
        </p:nvSpPr>
        <p:spPr bwMode="auto">
          <a:noFill/>
          <a:ln>
            <a:miter lim="800000"/>
            <a:headEnd/>
            <a:tailEnd/>
          </a:ln>
        </p:spPr>
        <p:txBody>
          <a:bodyPr/>
          <a:lstStyle/>
          <a:p>
            <a:fld id="{6A93989D-0ED6-45DE-8668-932C1C124169}" type="slidenum">
              <a:rPr lang="tr-TR" altLang="tr-TR"/>
              <a:pPr/>
              <a:t>5</a:t>
            </a:fld>
            <a:endParaRPr lang="tr-TR" altLang="tr-TR"/>
          </a:p>
        </p:txBody>
      </p:sp>
      <p:sp>
        <p:nvSpPr>
          <p:cNvPr id="162818" name="Rectangle 2">
            <a:extLst>
              <a:ext uri="{FF2B5EF4-FFF2-40B4-BE49-F238E27FC236}">
                <a16:creationId xmlns:a16="http://schemas.microsoft.com/office/drawing/2014/main" xmlns="" id="{090B03F5-3CF4-48AB-A020-EF5D9AB218C5}"/>
              </a:ext>
            </a:extLst>
          </p:cNvPr>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defRPr/>
            </a:pPr>
            <a:r>
              <a:rPr lang="tr-TR" sz="3700"/>
              <a:t>Doğru Mesleğin Seçilmesinde Ailenin Etkisi</a:t>
            </a:r>
          </a:p>
        </p:txBody>
      </p:sp>
      <p:pic>
        <p:nvPicPr>
          <p:cNvPr id="18436" name="Picture 4" descr="j0439316"/>
          <p:cNvPicPr>
            <a:picLocks noChangeAspect="1" noChangeArrowheads="1"/>
          </p:cNvPicPr>
          <p:nvPr>
            <p:ph type="body" idx="1"/>
          </p:nvPr>
        </p:nvPicPr>
        <p:blipFill>
          <a:blip r:embed="rId2"/>
          <a:srcRect/>
          <a:stretch>
            <a:fillRect/>
          </a:stretch>
        </p:blipFill>
        <p:spPr>
          <a:xfrm>
            <a:off x="179388" y="1700213"/>
            <a:ext cx="3097212" cy="3457575"/>
          </a:xfrm>
        </p:spPr>
      </p:pic>
      <p:sp>
        <p:nvSpPr>
          <p:cNvPr id="162821" name="Text Box 5">
            <a:extLst>
              <a:ext uri="{FF2B5EF4-FFF2-40B4-BE49-F238E27FC236}">
                <a16:creationId xmlns:a16="http://schemas.microsoft.com/office/drawing/2014/main" xmlns="" id="{A70C16E7-9FAD-484E-8191-0DB37FCFE2E2}"/>
              </a:ext>
            </a:extLst>
          </p:cNvPr>
          <p:cNvSpPr txBox="1">
            <a:spLocks noChangeArrowheads="1"/>
          </p:cNvSpPr>
          <p:nvPr/>
        </p:nvSpPr>
        <p:spPr bwMode="auto">
          <a:xfrm>
            <a:off x="3492500" y="1916113"/>
            <a:ext cx="5184775" cy="3000375"/>
          </a:xfrm>
          <a:prstGeom prst="rect">
            <a:avLst/>
          </a:prstGeom>
          <a:solidFill>
            <a:srgbClr val="D3EFF5"/>
          </a:solidFill>
          <a:ln w="9525">
            <a:noFill/>
            <a:miter lim="800000"/>
            <a:headEnd/>
            <a:tailEnd/>
          </a:ln>
          <a:effectLst/>
        </p:spPr>
        <p:txBody>
          <a:bodyPr>
            <a:spAutoFit/>
          </a:bodyPr>
          <a:lstStyle/>
          <a:p>
            <a:pPr eaLnBrk="1" hangingPunct="1">
              <a:lnSpc>
                <a:spcPct val="90000"/>
              </a:lnSpc>
              <a:spcBef>
                <a:spcPts val="400"/>
              </a:spcBef>
              <a:buClr>
                <a:schemeClr val="accent1"/>
              </a:buClr>
              <a:buSzPct val="68000"/>
              <a:buFont typeface="Wingdings 3" pitchFamily="18" charset="2"/>
              <a:buChar char=""/>
              <a:defRPr/>
            </a:pPr>
            <a:r>
              <a:rPr lang="tr-TR" sz="2600">
                <a:latin typeface="Lucida Sans Unicode" pitchFamily="34" charset="0"/>
              </a:rPr>
              <a:t> </a:t>
            </a:r>
            <a:r>
              <a:rPr lang="tr-TR" sz="2600" b="1">
                <a:effectLst>
                  <a:outerShdw blurRad="38100" dist="38100" dir="2700000" algn="tl">
                    <a:srgbClr val="FFFFFF"/>
                  </a:outerShdw>
                </a:effectLst>
                <a:latin typeface="Lucida Sans Unicode" pitchFamily="34" charset="0"/>
              </a:rPr>
              <a:t>Meslek seçimi</a:t>
            </a:r>
            <a:r>
              <a:rPr lang="tr-TR" sz="2600">
                <a:latin typeface="Lucida Sans Unicode" pitchFamily="34" charset="0"/>
              </a:rPr>
              <a:t> kişilerin yeteneklerine, ilgi alanlarına,</a:t>
            </a:r>
          </a:p>
          <a:p>
            <a:pPr eaLnBrk="1" hangingPunct="1">
              <a:lnSpc>
                <a:spcPct val="90000"/>
              </a:lnSpc>
              <a:spcBef>
                <a:spcPts val="400"/>
              </a:spcBef>
              <a:buClr>
                <a:schemeClr val="accent1"/>
              </a:buClr>
              <a:buSzPct val="68000"/>
              <a:buFont typeface="Wingdings 3" pitchFamily="18" charset="2"/>
              <a:buNone/>
              <a:defRPr/>
            </a:pPr>
            <a:r>
              <a:rPr lang="tr-TR" sz="2600">
                <a:latin typeface="Lucida Sans Unicode" pitchFamily="34" charset="0"/>
              </a:rPr>
              <a:t>niyetlerine, kişilik özelliklerine, değer yargılarına, içinde bulundukları şartlara ve sahip oldukları imkanlara göre gerçekleştirilebilecek bir olgudur.</a:t>
            </a:r>
            <a:endParaRPr lang="tr-TR" sz="2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3 Slayt Numarası Yer Tutucusu"/>
          <p:cNvSpPr>
            <a:spLocks noGrp="1" noChangeArrowheads="1"/>
          </p:cNvSpPr>
          <p:nvPr>
            <p:ph type="sldNum" sz="quarter" idx="12"/>
          </p:nvPr>
        </p:nvSpPr>
        <p:spPr bwMode="auto">
          <a:noFill/>
          <a:ln>
            <a:miter lim="800000"/>
            <a:headEnd/>
            <a:tailEnd/>
          </a:ln>
        </p:spPr>
        <p:txBody>
          <a:bodyPr/>
          <a:lstStyle/>
          <a:p>
            <a:fld id="{1A0D7851-A618-4EB8-9A3E-A59FD8AAE2CD}" type="slidenum">
              <a:rPr lang="tr-TR" altLang="tr-TR"/>
              <a:pPr/>
              <a:t>50</a:t>
            </a:fld>
            <a:endParaRPr lang="tr-TR" altLang="tr-TR"/>
          </a:p>
        </p:txBody>
      </p:sp>
      <p:pic>
        <p:nvPicPr>
          <p:cNvPr id="87043" name="Picture 4"/>
          <p:cNvPicPr>
            <a:picLocks noChangeAspect="1" noChangeArrowheads="1"/>
          </p:cNvPicPr>
          <p:nvPr/>
        </p:nvPicPr>
        <p:blipFill>
          <a:blip r:embed="rId3"/>
          <a:srcRect/>
          <a:stretch>
            <a:fillRect/>
          </a:stretch>
        </p:blipFill>
        <p:spPr bwMode="auto">
          <a:xfrm>
            <a:off x="533400" y="620713"/>
            <a:ext cx="8359775" cy="5256212"/>
          </a:xfrm>
          <a:prstGeom prst="rect">
            <a:avLst/>
          </a:prstGeom>
          <a:noFill/>
          <a:ln w="9525">
            <a:noFill/>
            <a:miter lim="800000"/>
            <a:headEnd/>
            <a:tailEnd/>
          </a:ln>
        </p:spPr>
      </p:pic>
      <p:sp>
        <p:nvSpPr>
          <p:cNvPr id="8198" name="Rectangle 6">
            <a:extLst>
              <a:ext uri="{FF2B5EF4-FFF2-40B4-BE49-F238E27FC236}">
                <a16:creationId xmlns:a16="http://schemas.microsoft.com/office/drawing/2014/main" xmlns="" id="{984D88F8-94C8-476C-BE55-38215C01DCD3}"/>
              </a:ext>
            </a:extLst>
          </p:cNvPr>
          <p:cNvSpPr>
            <a:spLocks noChangeArrowheads="1"/>
          </p:cNvSpPr>
          <p:nvPr/>
        </p:nvSpPr>
        <p:spPr bwMode="auto">
          <a:xfrm>
            <a:off x="1116013" y="476250"/>
            <a:ext cx="7416800" cy="822325"/>
          </a:xfrm>
          <a:prstGeom prst="rect">
            <a:avLst/>
          </a:prstGeom>
          <a:noFill/>
          <a:ln w="9525">
            <a:noFill/>
            <a:miter lim="800000"/>
            <a:headEnd/>
            <a:tailEnd/>
          </a:ln>
          <a:effectLst/>
        </p:spPr>
        <p:txBody>
          <a:bodyPr>
            <a:spAutoFit/>
          </a:bodyPr>
          <a:lstStyle/>
          <a:p>
            <a:pPr algn="ctr" eaLnBrk="1" hangingPunct="1">
              <a:defRPr/>
            </a:pPr>
            <a:r>
              <a:rPr lang="tr-TR" sz="2400" b="1">
                <a:solidFill>
                  <a:srgbClr val="5473F6"/>
                </a:solidFill>
                <a:effectLst>
                  <a:outerShdw blurRad="38100" dist="38100" dir="2700000" algn="tl">
                    <a:srgbClr val="C0C0C0"/>
                  </a:outerShdw>
                </a:effectLst>
              </a:rPr>
              <a:t>GELECEĞİN MESLEKLERİ</a:t>
            </a:r>
          </a:p>
          <a:p>
            <a:pPr algn="ctr" eaLnBrk="1" hangingPunct="1">
              <a:defRPr/>
            </a:pPr>
            <a:endParaRPr lang="tr-TR" sz="2400" b="1">
              <a:solidFill>
                <a:srgbClr val="5473F6"/>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5 Slayt Numarası Yer Tutucusu"/>
          <p:cNvSpPr>
            <a:spLocks noGrp="1" noChangeArrowheads="1"/>
          </p:cNvSpPr>
          <p:nvPr>
            <p:ph type="sldNum" sz="quarter" idx="12"/>
          </p:nvPr>
        </p:nvSpPr>
        <p:spPr bwMode="auto">
          <a:noFill/>
          <a:ln>
            <a:miter lim="800000"/>
            <a:headEnd/>
            <a:tailEnd/>
          </a:ln>
        </p:spPr>
        <p:txBody>
          <a:bodyPr/>
          <a:lstStyle/>
          <a:p>
            <a:fld id="{3A594029-E66C-4B71-A553-16E3982392EF}" type="slidenum">
              <a:rPr lang="tr-TR" altLang="tr-TR"/>
              <a:pPr/>
              <a:t>51</a:t>
            </a:fld>
            <a:endParaRPr lang="tr-TR" altLang="tr-TR"/>
          </a:p>
        </p:txBody>
      </p:sp>
      <p:sp>
        <p:nvSpPr>
          <p:cNvPr id="208898" name="Rectangle 2">
            <a:extLst>
              <a:ext uri="{FF2B5EF4-FFF2-40B4-BE49-F238E27FC236}">
                <a16:creationId xmlns:a16="http://schemas.microsoft.com/office/drawing/2014/main" xmlns="" id="{735036DD-2E3A-41C4-944D-AC1A71CD22CD}"/>
              </a:ext>
            </a:extLst>
          </p:cNvPr>
          <p:cNvSpPr>
            <a:spLocks noGrp="1"/>
          </p:cNvSpPr>
          <p:nvPr>
            <p:ph type="title"/>
          </p:nvPr>
        </p:nvSpPr>
        <p:spPr bwMode="auto">
          <a:xfrm>
            <a:off x="1042988" y="274638"/>
            <a:ext cx="7643812" cy="1143000"/>
          </a:xfrm>
        </p:spPr>
        <p:txBody>
          <a:bodyPr wrap="square" lIns="91440" tIns="45720" rIns="91440" bIns="45720" numCol="1" anchorCtr="0" compatLnSpc="1">
            <a:prstTxWarp prst="textNoShape">
              <a:avLst/>
            </a:prstTxWarp>
          </a:bodyPr>
          <a:lstStyle/>
          <a:p>
            <a:pPr eaLnBrk="1" hangingPunct="1">
              <a:defRPr/>
            </a:pPr>
            <a:r>
              <a:rPr lang="tr-TR">
                <a:solidFill>
                  <a:srgbClr val="5473F6"/>
                </a:solidFill>
                <a:effectLst>
                  <a:outerShdw blurRad="38100" dist="38100" dir="2700000" algn="tl">
                    <a:srgbClr val="C0C0C0"/>
                  </a:outerShdw>
                </a:effectLst>
              </a:rPr>
              <a:t> GELECEĞİN MESLEKLERİ</a:t>
            </a:r>
          </a:p>
        </p:txBody>
      </p:sp>
      <p:sp>
        <p:nvSpPr>
          <p:cNvPr id="208899" name="Rectangle 3">
            <a:extLst>
              <a:ext uri="{FF2B5EF4-FFF2-40B4-BE49-F238E27FC236}">
                <a16:creationId xmlns:a16="http://schemas.microsoft.com/office/drawing/2014/main" xmlns="" id="{D508B412-49FE-4A7F-A268-71D9BC9FE8EB}"/>
              </a:ext>
            </a:extLst>
          </p:cNvPr>
          <p:cNvSpPr>
            <a:spLocks noGrp="1"/>
          </p:cNvSpPr>
          <p:nvPr>
            <p:ph type="body" idx="1"/>
          </p:nvPr>
        </p:nvSpPr>
        <p:spPr>
          <a:xfrm>
            <a:off x="250825" y="1412875"/>
            <a:ext cx="8713788" cy="4594225"/>
          </a:xfrm>
        </p:spPr>
        <p:txBody>
          <a:bodyPr/>
          <a:lstStyle/>
          <a:p>
            <a:pPr eaLnBrk="1" hangingPunct="1">
              <a:defRPr/>
            </a:pPr>
            <a:r>
              <a:rPr lang="tr-TR" b="1">
                <a:solidFill>
                  <a:srgbClr val="5473F6"/>
                </a:solidFill>
                <a:effectLst>
                  <a:outerShdw blurRad="38100" dist="38100" dir="2700000" algn="tl">
                    <a:srgbClr val="C0C0C0"/>
                  </a:outerShdw>
                </a:effectLst>
              </a:rPr>
              <a:t>Sermaye Piyasası Uzmanı:</a:t>
            </a:r>
            <a:r>
              <a:rPr lang="tr-TR" b="1"/>
              <a:t> </a:t>
            </a:r>
            <a:r>
              <a:rPr lang="tr-TR"/>
              <a:t>Bir ülkedeki menkul kıymetleri, yabancı yatırımcılara pazarlayan uluslararası sermaye piyasası uzmanları, ülkeye finansman sağlıyor. </a:t>
            </a:r>
          </a:p>
          <a:p>
            <a:pPr eaLnBrk="1" hangingPunct="1">
              <a:buFont typeface="Wingdings 3" pitchFamily="18" charset="2"/>
              <a:buNone/>
              <a:defRPr/>
            </a:pPr>
            <a:r>
              <a:rPr lang="tr-TR"/>
              <a:t>	Mesleğini hem keyifli hem de milli yanı ağır basan bir meslek olarak tanımlanıyor. </a:t>
            </a:r>
          </a:p>
          <a:p>
            <a:pPr eaLnBrk="1" hangingPunct="1">
              <a:buFont typeface="Wingdings 3" pitchFamily="18" charset="2"/>
              <a:buNone/>
              <a:defRPr/>
            </a:pPr>
            <a:r>
              <a:rPr lang="tr-TR"/>
              <a:t>	Dikkatli bir çatışma süreci gerektiriyor. iktisat ve işletmeyle birlikte, muhasebe, finans, pazarlama ve diğer sosyal bilgiler dallarında alınacak eğitimler çok önemli olmaktadır.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5 Slayt Numarası Yer Tutucusu"/>
          <p:cNvSpPr>
            <a:spLocks noGrp="1" noChangeArrowheads="1"/>
          </p:cNvSpPr>
          <p:nvPr>
            <p:ph type="sldNum" sz="quarter" idx="12"/>
          </p:nvPr>
        </p:nvSpPr>
        <p:spPr bwMode="auto">
          <a:noFill/>
          <a:ln>
            <a:miter lim="800000"/>
            <a:headEnd/>
            <a:tailEnd/>
          </a:ln>
        </p:spPr>
        <p:txBody>
          <a:bodyPr/>
          <a:lstStyle/>
          <a:p>
            <a:fld id="{91A5B08C-883F-4B1F-BECF-BAB85E538402}" type="slidenum">
              <a:rPr lang="tr-TR" altLang="tr-TR"/>
              <a:pPr/>
              <a:t>52</a:t>
            </a:fld>
            <a:endParaRPr lang="tr-TR" altLang="tr-TR"/>
          </a:p>
        </p:txBody>
      </p:sp>
      <p:sp>
        <p:nvSpPr>
          <p:cNvPr id="90115" name="Rectangle 2"/>
          <p:cNvSpPr>
            <a:spLocks noGrp="1"/>
          </p:cNvSpPr>
          <p:nvPr>
            <p:ph type="subTitle" idx="1"/>
          </p:nvPr>
        </p:nvSpPr>
        <p:spPr>
          <a:xfrm>
            <a:off x="468313" y="4005263"/>
            <a:ext cx="8496300" cy="2447925"/>
          </a:xfrm>
        </p:spPr>
        <p:txBody>
          <a:bodyPr/>
          <a:lstStyle/>
          <a:p>
            <a:pPr marL="109538" algn="l" eaLnBrk="1" hangingPunct="1">
              <a:buClr>
                <a:schemeClr val="tx1"/>
              </a:buClr>
            </a:pPr>
            <a:r>
              <a:rPr lang="tr-TR" altLang="tr-TR" sz="2300" b="1" smtClean="0"/>
              <a:t>Fiyatlandırma uzmanları yeni ürünlerin piyasaya çıkmadan önce gerçek fiyatlarını belirlemek için ön çalışmalar yapıyorlar. </a:t>
            </a:r>
          </a:p>
          <a:p>
            <a:pPr marL="109538" algn="l" eaLnBrk="1" hangingPunct="1">
              <a:buClr>
                <a:schemeClr val="tx1"/>
              </a:buClr>
            </a:pPr>
            <a:r>
              <a:rPr lang="tr-TR" altLang="tr-TR" sz="2300" b="1" smtClean="0"/>
              <a:t>Ticaretin her zaman revaçta olduğu günümüzde onlara her zaman ihtiyaç vardır.</a:t>
            </a:r>
          </a:p>
          <a:p>
            <a:pPr marL="109538" algn="l" eaLnBrk="1" hangingPunct="1">
              <a:buClr>
                <a:schemeClr val="tx1"/>
              </a:buClr>
            </a:pPr>
            <a:endParaRPr lang="tr-TR" altLang="tr-TR" sz="2300" b="1" smtClean="0"/>
          </a:p>
        </p:txBody>
      </p:sp>
      <p:pic>
        <p:nvPicPr>
          <p:cNvPr id="90116" name="Picture 4" descr="[3792319.jpg]"/>
          <p:cNvPicPr>
            <a:picLocks noChangeAspect="1" noChangeArrowheads="1"/>
          </p:cNvPicPr>
          <p:nvPr/>
        </p:nvPicPr>
        <p:blipFill>
          <a:blip r:embed="rId3"/>
          <a:srcRect/>
          <a:stretch>
            <a:fillRect/>
          </a:stretch>
        </p:blipFill>
        <p:spPr bwMode="auto">
          <a:xfrm>
            <a:off x="755650" y="1268413"/>
            <a:ext cx="3600450" cy="2592387"/>
          </a:xfrm>
          <a:prstGeom prst="rect">
            <a:avLst/>
          </a:prstGeom>
          <a:noFill/>
          <a:ln w="9525">
            <a:noFill/>
            <a:miter lim="800000"/>
            <a:headEnd/>
            <a:tailEnd/>
          </a:ln>
        </p:spPr>
      </p:pic>
      <p:pic>
        <p:nvPicPr>
          <p:cNvPr id="90117" name="Picture 5" descr="1193962580urunler"/>
          <p:cNvPicPr>
            <a:picLocks noChangeAspect="1" noChangeArrowheads="1"/>
          </p:cNvPicPr>
          <p:nvPr/>
        </p:nvPicPr>
        <p:blipFill>
          <a:blip r:embed="rId4"/>
          <a:srcRect/>
          <a:stretch>
            <a:fillRect/>
          </a:stretch>
        </p:blipFill>
        <p:spPr bwMode="auto">
          <a:xfrm>
            <a:off x="5003800" y="1341438"/>
            <a:ext cx="3257550" cy="2447925"/>
          </a:xfrm>
          <a:prstGeom prst="rect">
            <a:avLst/>
          </a:prstGeom>
          <a:noFill/>
          <a:ln w="9525">
            <a:noFill/>
            <a:miter lim="800000"/>
            <a:headEnd/>
            <a:tailEnd/>
          </a:ln>
        </p:spPr>
      </p:pic>
      <p:sp>
        <p:nvSpPr>
          <p:cNvPr id="59399" name="Rectangle 7">
            <a:extLst>
              <a:ext uri="{FF2B5EF4-FFF2-40B4-BE49-F238E27FC236}">
                <a16:creationId xmlns:a16="http://schemas.microsoft.com/office/drawing/2014/main" xmlns="" id="{4568BD6C-954B-4091-9C5D-0CDE9F0FE3CC}"/>
              </a:ext>
            </a:extLst>
          </p:cNvPr>
          <p:cNvSpPr>
            <a:spLocks noChangeArrowheads="1"/>
          </p:cNvSpPr>
          <p:nvPr/>
        </p:nvSpPr>
        <p:spPr bwMode="auto">
          <a:xfrm>
            <a:off x="1042988" y="333375"/>
            <a:ext cx="7345362"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a:p>
            <a:pPr algn="ctr" eaLnBrk="1" hangingPunct="1">
              <a:defRPr/>
            </a:pPr>
            <a:r>
              <a:rPr lang="tr-TR" sz="2800" b="1">
                <a:solidFill>
                  <a:srgbClr val="5473F6"/>
                </a:solidFill>
                <a:effectLst>
                  <a:outerShdw blurRad="38100" dist="38100" dir="2700000" algn="tl">
                    <a:srgbClr val="C0C0C0"/>
                  </a:outerShdw>
                </a:effectLst>
              </a:rPr>
              <a:t>Fiyatlandırma Uzmanlığı</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5 Slayt Numarası Yer Tutucusu"/>
          <p:cNvSpPr>
            <a:spLocks noGrp="1" noChangeArrowheads="1"/>
          </p:cNvSpPr>
          <p:nvPr>
            <p:ph type="sldNum" sz="quarter" idx="12"/>
          </p:nvPr>
        </p:nvSpPr>
        <p:spPr bwMode="auto">
          <a:noFill/>
          <a:ln>
            <a:miter lim="800000"/>
            <a:headEnd/>
            <a:tailEnd/>
          </a:ln>
        </p:spPr>
        <p:txBody>
          <a:bodyPr/>
          <a:lstStyle/>
          <a:p>
            <a:fld id="{62B323E7-E451-4FAF-9856-0302CA9027AE}" type="slidenum">
              <a:rPr lang="tr-TR" altLang="tr-TR"/>
              <a:pPr/>
              <a:t>53</a:t>
            </a:fld>
            <a:endParaRPr lang="tr-TR" altLang="tr-TR"/>
          </a:p>
        </p:txBody>
      </p:sp>
      <p:sp>
        <p:nvSpPr>
          <p:cNvPr id="211970" name="Rectangle 2">
            <a:extLst>
              <a:ext uri="{FF2B5EF4-FFF2-40B4-BE49-F238E27FC236}">
                <a16:creationId xmlns:a16="http://schemas.microsoft.com/office/drawing/2014/main" xmlns="" id="{6B62F188-831E-4921-A084-B75E13CE0B68}"/>
              </a:ext>
            </a:extLst>
          </p:cNvPr>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tr-TR">
                <a:solidFill>
                  <a:srgbClr val="5473F6"/>
                </a:solidFill>
                <a:effectLst>
                  <a:outerShdw blurRad="38100" dist="38100" dir="2700000" algn="tl">
                    <a:srgbClr val="C0C0C0"/>
                  </a:outerShdw>
                </a:effectLst>
              </a:rPr>
              <a:t>GELECEĞİN MESLEKLERİ</a:t>
            </a:r>
          </a:p>
        </p:txBody>
      </p:sp>
      <p:sp>
        <p:nvSpPr>
          <p:cNvPr id="211971" name="Rectangle 3">
            <a:extLst>
              <a:ext uri="{FF2B5EF4-FFF2-40B4-BE49-F238E27FC236}">
                <a16:creationId xmlns:a16="http://schemas.microsoft.com/office/drawing/2014/main" xmlns="" id="{0590DC7C-CE91-4112-A5A5-F72681BF3124}"/>
              </a:ext>
            </a:extLst>
          </p:cNvPr>
          <p:cNvSpPr>
            <a:spLocks noGrp="1"/>
          </p:cNvSpPr>
          <p:nvPr>
            <p:ph type="body" idx="1"/>
          </p:nvPr>
        </p:nvSpPr>
        <p:spPr/>
        <p:txBody>
          <a:bodyPr/>
          <a:lstStyle/>
          <a:p>
            <a:pPr eaLnBrk="1" hangingPunct="1">
              <a:defRPr/>
            </a:pPr>
            <a:r>
              <a:rPr lang="tr-TR" sz="2300" b="1">
                <a:solidFill>
                  <a:srgbClr val="5473F6"/>
                </a:solidFill>
                <a:effectLst>
                  <a:outerShdw blurRad="38100" dist="38100" dir="2700000" algn="tl">
                    <a:srgbClr val="C0C0C0"/>
                  </a:outerShdw>
                </a:effectLst>
              </a:rPr>
              <a:t>Aktüerya :</a:t>
            </a:r>
            <a:r>
              <a:rPr lang="tr-TR" sz="2300"/>
              <a:t>insanların, doğum, ölüm, hastalık, sakatlık, emeklilik gibi yaşamını; yangın, kaza, deprem, sel, hırsızlık gibi mal varlığını etkileyen rastgeleliğe bağlı, öngörülemeyen olaylarla ve bu olayların finansal etkileriyle ilgilenir. </a:t>
            </a:r>
          </a:p>
          <a:p>
            <a:pPr eaLnBrk="1" hangingPunct="1">
              <a:buFont typeface="Wingdings 3" pitchFamily="18" charset="2"/>
              <a:buNone/>
              <a:defRPr/>
            </a:pPr>
            <a:r>
              <a:rPr lang="tr-TR" sz="2300"/>
              <a:t>	Aktüerya bilimcileri bu tür olayların oluşma riskini analiz etmek, olasılıklarını tahmin etmek ve bu olayların finansal etkilerini hafifletici güvenlik programları oluşturmak üzere eğitilirler.</a:t>
            </a:r>
          </a:p>
          <a:p>
            <a:pPr eaLnBrk="1" hangingPunct="1">
              <a:buFont typeface="Wingdings 3" pitchFamily="18" charset="2"/>
              <a:buNone/>
              <a:defRPr/>
            </a:pPr>
            <a:endParaRPr lang="tr-TR" sz="2300"/>
          </a:p>
          <a:p>
            <a:pPr eaLnBrk="1" hangingPunct="1">
              <a:buFont typeface="Wingdings 3" pitchFamily="18" charset="2"/>
              <a:buNone/>
              <a:defRPr/>
            </a:pPr>
            <a:r>
              <a:rPr lang="tr-TR" sz="2300"/>
              <a:t>	Mali krizleri çözme konusunda uzmanlar yetiştiren bu meslek dalı gittikçe daha popüler hale gelmektedir.</a:t>
            </a:r>
          </a:p>
          <a:p>
            <a:pPr eaLnBrk="1" hangingPunct="1">
              <a:defRPr/>
            </a:pPr>
            <a:endParaRPr lang="tr-TR" sz="23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3 Slayt Numarası Yer Tutucusu"/>
          <p:cNvSpPr>
            <a:spLocks noGrp="1" noChangeArrowheads="1"/>
          </p:cNvSpPr>
          <p:nvPr>
            <p:ph type="sldNum" sz="quarter" idx="12"/>
          </p:nvPr>
        </p:nvSpPr>
        <p:spPr bwMode="auto">
          <a:noFill/>
          <a:ln>
            <a:miter lim="800000"/>
            <a:headEnd/>
            <a:tailEnd/>
          </a:ln>
        </p:spPr>
        <p:txBody>
          <a:bodyPr/>
          <a:lstStyle/>
          <a:p>
            <a:fld id="{DC508C27-29E4-4FDA-B5EB-91667975BE5B}" type="slidenum">
              <a:rPr lang="tr-TR" altLang="tr-TR"/>
              <a:pPr/>
              <a:t>54</a:t>
            </a:fld>
            <a:endParaRPr lang="tr-TR" altLang="tr-TR"/>
          </a:p>
        </p:txBody>
      </p:sp>
      <p:pic>
        <p:nvPicPr>
          <p:cNvPr id="93187" name="Picture 4"/>
          <p:cNvPicPr>
            <a:picLocks noChangeAspect="1" noChangeArrowheads="1"/>
          </p:cNvPicPr>
          <p:nvPr/>
        </p:nvPicPr>
        <p:blipFill>
          <a:blip r:embed="rId3"/>
          <a:srcRect/>
          <a:stretch>
            <a:fillRect/>
          </a:stretch>
        </p:blipFill>
        <p:spPr bwMode="auto">
          <a:xfrm>
            <a:off x="684213" y="692150"/>
            <a:ext cx="8064500" cy="5184775"/>
          </a:xfrm>
          <a:prstGeom prst="rect">
            <a:avLst/>
          </a:prstGeom>
          <a:noFill/>
          <a:ln w="9525">
            <a:noFill/>
            <a:miter lim="800000"/>
            <a:headEnd/>
            <a:tailEnd/>
          </a:ln>
        </p:spPr>
      </p:pic>
      <p:sp>
        <p:nvSpPr>
          <p:cNvPr id="9222" name="Rectangle 6">
            <a:extLst>
              <a:ext uri="{FF2B5EF4-FFF2-40B4-BE49-F238E27FC236}">
                <a16:creationId xmlns:a16="http://schemas.microsoft.com/office/drawing/2014/main" xmlns="" id="{BE59D618-B6D7-4446-9E32-84E97A2CF2D1}"/>
              </a:ext>
            </a:extLst>
          </p:cNvPr>
          <p:cNvSpPr>
            <a:spLocks noChangeArrowheads="1"/>
          </p:cNvSpPr>
          <p:nvPr/>
        </p:nvSpPr>
        <p:spPr bwMode="auto">
          <a:xfrm>
            <a:off x="1619250" y="404813"/>
            <a:ext cx="5310188" cy="579437"/>
          </a:xfrm>
          <a:prstGeom prst="rect">
            <a:avLst/>
          </a:prstGeom>
          <a:noFill/>
          <a:ln w="9525">
            <a:noFill/>
            <a:miter lim="800000"/>
            <a:headEnd/>
            <a:tailEnd/>
          </a:ln>
          <a:effectLst/>
        </p:spPr>
        <p:txBody>
          <a:bodyPr wrap="none">
            <a:spAutoFit/>
          </a:bodyPr>
          <a:lstStyle/>
          <a:p>
            <a:pPr algn="ctr" eaLnBrk="1" hangingPunct="1">
              <a:defRPr/>
            </a:pPr>
            <a:r>
              <a:rPr lang="tr-TR" sz="32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5 Slayt Numarası Yer Tutucusu"/>
          <p:cNvSpPr>
            <a:spLocks noGrp="1" noChangeArrowheads="1"/>
          </p:cNvSpPr>
          <p:nvPr>
            <p:ph type="sldNum" sz="quarter" idx="12"/>
          </p:nvPr>
        </p:nvSpPr>
        <p:spPr bwMode="auto">
          <a:noFill/>
          <a:ln>
            <a:miter lim="800000"/>
            <a:headEnd/>
            <a:tailEnd/>
          </a:ln>
        </p:spPr>
        <p:txBody>
          <a:bodyPr/>
          <a:lstStyle/>
          <a:p>
            <a:fld id="{E23FF9D1-BD66-4275-A06F-ABE0597C1C61}" type="slidenum">
              <a:rPr lang="tr-TR" altLang="tr-TR"/>
              <a:pPr/>
              <a:t>55</a:t>
            </a:fld>
            <a:endParaRPr lang="tr-TR" altLang="tr-TR"/>
          </a:p>
        </p:txBody>
      </p:sp>
      <p:sp>
        <p:nvSpPr>
          <p:cNvPr id="207874" name="Rectangle 2">
            <a:extLst>
              <a:ext uri="{FF2B5EF4-FFF2-40B4-BE49-F238E27FC236}">
                <a16:creationId xmlns:a16="http://schemas.microsoft.com/office/drawing/2014/main" xmlns="" id="{274C7408-D65F-434B-8B15-3C184AEAD9EE}"/>
              </a:ext>
            </a:extLst>
          </p:cNvPr>
          <p:cNvSpPr>
            <a:spLocks noGrp="1"/>
          </p:cNvSpPr>
          <p:nvPr>
            <p:ph type="title"/>
          </p:nvPr>
        </p:nvSpPr>
        <p:spPr bwMode="auto">
          <a:xfrm>
            <a:off x="1476375" y="274638"/>
            <a:ext cx="7210425" cy="1143000"/>
          </a:xfrm>
        </p:spPr>
        <p:txBody>
          <a:bodyPr wrap="square" lIns="91440" tIns="45720" rIns="91440" bIns="45720" numCol="1" anchorCtr="0" compatLnSpc="1">
            <a:prstTxWarp prst="textNoShape">
              <a:avLst/>
            </a:prstTxWarp>
          </a:bodyPr>
          <a:lstStyle/>
          <a:p>
            <a:pPr eaLnBrk="1" hangingPunct="1">
              <a:defRPr/>
            </a:pPr>
            <a:r>
              <a:rPr lang="tr-TR">
                <a:solidFill>
                  <a:srgbClr val="5473F6"/>
                </a:solidFill>
                <a:effectLst>
                  <a:outerShdw blurRad="38100" dist="38100" dir="2700000" algn="tl">
                    <a:srgbClr val="C0C0C0"/>
                  </a:outerShdw>
                </a:effectLst>
              </a:rPr>
              <a:t>GELECEĞİN MESLEKLERİ</a:t>
            </a:r>
          </a:p>
        </p:txBody>
      </p:sp>
      <p:sp>
        <p:nvSpPr>
          <p:cNvPr id="207875" name="Rectangle 3">
            <a:extLst>
              <a:ext uri="{FF2B5EF4-FFF2-40B4-BE49-F238E27FC236}">
                <a16:creationId xmlns:a16="http://schemas.microsoft.com/office/drawing/2014/main" xmlns="" id="{ADCA93FF-74A5-4497-BF37-7D340C3B2406}"/>
              </a:ext>
            </a:extLst>
          </p:cNvPr>
          <p:cNvSpPr>
            <a:spLocks noGrp="1"/>
          </p:cNvSpPr>
          <p:nvPr>
            <p:ph type="body" idx="1"/>
          </p:nvPr>
        </p:nvSpPr>
        <p:spPr/>
        <p:txBody>
          <a:bodyPr/>
          <a:lstStyle/>
          <a:p>
            <a:pPr eaLnBrk="1" hangingPunct="1">
              <a:lnSpc>
                <a:spcPct val="90000"/>
              </a:lnSpc>
              <a:defRPr/>
            </a:pPr>
            <a:r>
              <a:rPr lang="tr-TR" sz="2400">
                <a:solidFill>
                  <a:srgbClr val="5473F6"/>
                </a:solidFill>
                <a:effectLst>
                  <a:outerShdw blurRad="38100" dist="38100" dir="2700000" algn="tl">
                    <a:srgbClr val="C0C0C0"/>
                  </a:outerShdw>
                </a:effectLst>
              </a:rPr>
              <a:t>Sağlık Emniyet ve Çevre Uzmanı :</a:t>
            </a:r>
            <a:r>
              <a:rPr lang="tr-TR" sz="2000"/>
              <a:t>Bu meslek, işyerinde çalışanların kendi sağlıklarını koruyarak çalışmalarını sağladığı gibi, şirketin çevreye zarar verip vermediğini de kontrol ediyor. </a:t>
            </a:r>
          </a:p>
          <a:p>
            <a:pPr eaLnBrk="1" hangingPunct="1">
              <a:lnSpc>
                <a:spcPct val="90000"/>
              </a:lnSpc>
              <a:buFont typeface="Wingdings 3" pitchFamily="18" charset="2"/>
              <a:buNone/>
              <a:defRPr/>
            </a:pPr>
            <a:r>
              <a:rPr lang="tr-TR" sz="2000"/>
              <a:t>	Üretim faaliyetleri çoğalıp, yeni tesisler açıldıkça, gelecekte bu konunun uzmanlarına büyük ihtiyaç duyulacak Ölçek farkı gözetilmeden tüm şirketler, bu konuyla ilgili danışmanlık hizmeti alarak, eleman çalıştıracaklar.</a:t>
            </a:r>
          </a:p>
          <a:p>
            <a:pPr eaLnBrk="1" hangingPunct="1">
              <a:lnSpc>
                <a:spcPct val="90000"/>
              </a:lnSpc>
              <a:buFont typeface="Wingdings 3" pitchFamily="18" charset="2"/>
              <a:buNone/>
              <a:defRPr/>
            </a:pPr>
            <a:r>
              <a:rPr lang="tr-TR" sz="2000"/>
              <a:t>	Mesleği ön plana itecek gelişmelerden biri de şirketlerin ISO 14000 belgesi alma zorunlulukları.</a:t>
            </a:r>
          </a:p>
          <a:p>
            <a:pPr eaLnBrk="1" hangingPunct="1">
              <a:lnSpc>
                <a:spcPct val="90000"/>
              </a:lnSpc>
              <a:buFont typeface="Wingdings 3" pitchFamily="18" charset="2"/>
              <a:buNone/>
              <a:defRPr/>
            </a:pPr>
            <a:r>
              <a:rPr lang="tr-TR" sz="2000"/>
              <a:t>	Çevreyle ilgili bir sertifika olan ISO 14000'i alabilmeleri için Sağlık, Emniyet ve Çevre (SEÇ) sistemlerine sahip olmaları gerekiyor. Gelecekte, gerek Türk, gerekse yabancı şirketlerin mal satabilmek için gerekli olan ISO 14000'e yönelmeleriyle bu alanda hizmet verecek onlara büyük ihtiyaç duyulacak.</a:t>
            </a:r>
            <a:endParaRPr lang="tr-TR" sz="2000" b="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5 Slayt Numarası Yer Tutucusu"/>
          <p:cNvSpPr>
            <a:spLocks noGrp="1" noChangeArrowheads="1"/>
          </p:cNvSpPr>
          <p:nvPr>
            <p:ph type="sldNum" sz="quarter" idx="12"/>
          </p:nvPr>
        </p:nvSpPr>
        <p:spPr bwMode="auto">
          <a:noFill/>
          <a:ln>
            <a:miter lim="800000"/>
            <a:headEnd/>
            <a:tailEnd/>
          </a:ln>
        </p:spPr>
        <p:txBody>
          <a:bodyPr/>
          <a:lstStyle/>
          <a:p>
            <a:fld id="{2FE08083-1CC3-4625-8C76-BEFF8735AE2F}" type="slidenum">
              <a:rPr lang="tr-TR" altLang="tr-TR"/>
              <a:pPr/>
              <a:t>56</a:t>
            </a:fld>
            <a:endParaRPr lang="tr-TR" altLang="tr-TR"/>
          </a:p>
        </p:txBody>
      </p:sp>
      <p:sp>
        <p:nvSpPr>
          <p:cNvPr id="214018" name="Rectangle 2">
            <a:extLst>
              <a:ext uri="{FF2B5EF4-FFF2-40B4-BE49-F238E27FC236}">
                <a16:creationId xmlns:a16="http://schemas.microsoft.com/office/drawing/2014/main" xmlns="" id="{EA63CC46-CB74-404E-AC2E-054E24C3A307}"/>
              </a:ext>
            </a:extLst>
          </p:cNvPr>
          <p:cNvSpPr>
            <a:spLocks noGrp="1"/>
          </p:cNvSpPr>
          <p:nvPr>
            <p:ph type="title"/>
          </p:nvPr>
        </p:nvSpPr>
        <p:spPr bwMode="auto">
          <a:xfrm>
            <a:off x="1331913" y="274638"/>
            <a:ext cx="7354887" cy="1143000"/>
          </a:xfrm>
        </p:spPr>
        <p:txBody>
          <a:bodyPr wrap="square" lIns="91440" tIns="45720" rIns="91440" bIns="45720" numCol="1" anchorCtr="0" compatLnSpc="1">
            <a:prstTxWarp prst="textNoShape">
              <a:avLst/>
            </a:prstTxWarp>
          </a:bodyPr>
          <a:lstStyle/>
          <a:p>
            <a:pPr eaLnBrk="1" hangingPunct="1">
              <a:defRPr/>
            </a:pPr>
            <a:r>
              <a:rPr lang="tr-TR">
                <a:solidFill>
                  <a:srgbClr val="5473F6"/>
                </a:solidFill>
                <a:effectLst>
                  <a:outerShdw blurRad="38100" dist="38100" dir="2700000" algn="tl">
                    <a:srgbClr val="C0C0C0"/>
                  </a:outerShdw>
                </a:effectLst>
              </a:rPr>
              <a:t>GELECEĞİN MESLEKLERİ</a:t>
            </a:r>
          </a:p>
        </p:txBody>
      </p:sp>
      <p:sp>
        <p:nvSpPr>
          <p:cNvPr id="214019" name="Rectangle 3">
            <a:extLst>
              <a:ext uri="{FF2B5EF4-FFF2-40B4-BE49-F238E27FC236}">
                <a16:creationId xmlns:a16="http://schemas.microsoft.com/office/drawing/2014/main" xmlns="" id="{7EB85775-9484-4B8C-A1AF-A1EAF7AC7E00}"/>
              </a:ext>
            </a:extLst>
          </p:cNvPr>
          <p:cNvSpPr>
            <a:spLocks noGrp="1"/>
          </p:cNvSpPr>
          <p:nvPr>
            <p:ph type="body" idx="1"/>
          </p:nvPr>
        </p:nvSpPr>
        <p:spPr>
          <a:xfrm>
            <a:off x="468313" y="1773238"/>
            <a:ext cx="8229600" cy="4525962"/>
          </a:xfrm>
        </p:spPr>
        <p:txBody>
          <a:bodyPr/>
          <a:lstStyle/>
          <a:p>
            <a:pPr eaLnBrk="1" hangingPunct="1">
              <a:defRPr/>
            </a:pPr>
            <a:r>
              <a:rPr lang="tr-TR" b="1">
                <a:solidFill>
                  <a:srgbClr val="5473F6"/>
                </a:solidFill>
                <a:effectLst>
                  <a:outerShdw blurRad="38100" dist="38100" dir="2700000" algn="tl">
                    <a:srgbClr val="C0C0C0"/>
                  </a:outerShdw>
                </a:effectLst>
              </a:rPr>
              <a:t>Sinema-Televizyon: </a:t>
            </a:r>
            <a:r>
              <a:rPr lang="tr-TR"/>
              <a:t>Özel televizyon kanallarının çoğalmasıyla birlikte önem kazanan bölüm, bugün gençler arasında en çok tercih edilen mesleklerden biri. </a:t>
            </a:r>
          </a:p>
          <a:p>
            <a:pPr eaLnBrk="1" hangingPunct="1">
              <a:defRPr/>
            </a:pPr>
            <a:endParaRPr lang="tr-TR" sz="800"/>
          </a:p>
          <a:p>
            <a:pPr eaLnBrk="1" hangingPunct="1">
              <a:defRPr/>
            </a:pPr>
            <a:r>
              <a:rPr lang="tr-TR" b="1">
                <a:solidFill>
                  <a:srgbClr val="5473F6"/>
                </a:solidFill>
              </a:rPr>
              <a:t>Haber Analisti: </a:t>
            </a:r>
            <a:r>
              <a:rPr lang="tr-TR"/>
              <a:t>İnternet üzerinde yeni tartışma alanları ve haber merkezleri kurulmasına neden olan yepyeni bir meslek.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5 Slayt Numarası Yer Tutucusu"/>
          <p:cNvSpPr>
            <a:spLocks noGrp="1" noChangeArrowheads="1"/>
          </p:cNvSpPr>
          <p:nvPr>
            <p:ph type="sldNum" sz="quarter" idx="12"/>
          </p:nvPr>
        </p:nvSpPr>
        <p:spPr bwMode="auto">
          <a:noFill/>
          <a:ln>
            <a:miter lim="800000"/>
            <a:headEnd/>
            <a:tailEnd/>
          </a:ln>
        </p:spPr>
        <p:txBody>
          <a:bodyPr/>
          <a:lstStyle/>
          <a:p>
            <a:fld id="{02EB3C83-BA9C-40CD-AFBF-A0EB162BE44A}" type="slidenum">
              <a:rPr lang="tr-TR" altLang="tr-TR"/>
              <a:pPr/>
              <a:t>57</a:t>
            </a:fld>
            <a:endParaRPr lang="tr-TR" altLang="tr-TR"/>
          </a:p>
        </p:txBody>
      </p:sp>
      <p:sp>
        <p:nvSpPr>
          <p:cNvPr id="67586" name="Rectangle 2">
            <a:extLst>
              <a:ext uri="{FF2B5EF4-FFF2-40B4-BE49-F238E27FC236}">
                <a16:creationId xmlns:a16="http://schemas.microsoft.com/office/drawing/2014/main" xmlns="" id="{F9156A67-33DF-4926-A17B-2546023D4422}"/>
              </a:ext>
            </a:extLst>
          </p:cNvPr>
          <p:cNvSpPr>
            <a:spLocks noGrp="1"/>
          </p:cNvSpPr>
          <p:nvPr>
            <p:ph type="subTitle" idx="1"/>
          </p:nvPr>
        </p:nvSpPr>
        <p:spPr>
          <a:xfrm>
            <a:off x="2627313" y="1412875"/>
            <a:ext cx="5903912" cy="3095625"/>
          </a:xfrm>
        </p:spPr>
        <p:txBody>
          <a:bodyPr/>
          <a:lstStyle/>
          <a:p>
            <a:pPr marL="109538" algn="l" eaLnBrk="1" hangingPunct="1">
              <a:defRPr/>
            </a:pPr>
            <a:r>
              <a:rPr lang="tr-TR" sz="2300" b="1">
                <a:solidFill>
                  <a:srgbClr val="5473F6"/>
                </a:solidFill>
                <a:effectLst>
                  <a:outerShdw blurRad="38100" dist="38100" dir="2700000" algn="tl">
                    <a:srgbClr val="C0C0C0"/>
                  </a:outerShdw>
                </a:effectLst>
              </a:rPr>
              <a:t>Gazetecilik :</a:t>
            </a:r>
            <a:r>
              <a:rPr lang="tr-TR" sz="2300" b="1"/>
              <a:t> </a:t>
            </a:r>
            <a:r>
              <a:rPr lang="tr-TR" sz="2300"/>
              <a:t>İnsanların haber alma ihtiyaçları gelecekte de artarak devam edecek. Bu nedenle gerek yazılı, gerek görsel asın önem kazanacak. </a:t>
            </a:r>
          </a:p>
          <a:p>
            <a:pPr marL="109538" algn="l" eaLnBrk="1" hangingPunct="1">
              <a:defRPr/>
            </a:pPr>
            <a:r>
              <a:rPr lang="tr-TR" sz="2300"/>
              <a:t>Bu meslekte diğer mesleklerde olduğu gibi uzmanlaşmaya gidilecek. Günümüzde  gazeteciler, özellikle savunma, ekonomik, magazin gibi alanlarda uzmanlaşmayı tercih ediyorlar. </a:t>
            </a:r>
            <a:endParaRPr lang="tr-TR" sz="2300" b="1"/>
          </a:p>
          <a:p>
            <a:pPr marL="109538" algn="l" eaLnBrk="1" hangingPunct="1">
              <a:buClr>
                <a:schemeClr val="tx1"/>
              </a:buClr>
              <a:defRPr/>
            </a:pPr>
            <a:endParaRPr lang="tr-TR" sz="2300" b="1">
              <a:effectLst>
                <a:outerShdw blurRad="38100" dist="38100" dir="2700000" algn="tl">
                  <a:srgbClr val="C0C0C0"/>
                </a:outerShdw>
              </a:effectLst>
            </a:endParaRPr>
          </a:p>
        </p:txBody>
      </p:sp>
      <p:pic>
        <p:nvPicPr>
          <p:cNvPr id="97284" name="Picture 5" descr="gazete_medya5"/>
          <p:cNvPicPr>
            <a:picLocks noChangeAspect="1" noChangeArrowheads="1"/>
          </p:cNvPicPr>
          <p:nvPr/>
        </p:nvPicPr>
        <p:blipFill>
          <a:blip r:embed="rId3"/>
          <a:srcRect/>
          <a:stretch>
            <a:fillRect/>
          </a:stretch>
        </p:blipFill>
        <p:spPr bwMode="auto">
          <a:xfrm>
            <a:off x="395288" y="1628775"/>
            <a:ext cx="1943100" cy="3024188"/>
          </a:xfrm>
          <a:prstGeom prst="rect">
            <a:avLst/>
          </a:prstGeom>
          <a:noFill/>
          <a:ln w="9525">
            <a:noFill/>
            <a:miter lim="800000"/>
            <a:headEnd/>
            <a:tailEnd/>
          </a:ln>
        </p:spPr>
      </p:pic>
      <p:sp>
        <p:nvSpPr>
          <p:cNvPr id="67591" name="Rectangle 7">
            <a:extLst>
              <a:ext uri="{FF2B5EF4-FFF2-40B4-BE49-F238E27FC236}">
                <a16:creationId xmlns:a16="http://schemas.microsoft.com/office/drawing/2014/main" xmlns="" id="{45E2F4CF-A117-4482-8DCA-88B1498571C4}"/>
              </a:ext>
            </a:extLst>
          </p:cNvPr>
          <p:cNvSpPr>
            <a:spLocks noChangeArrowheads="1"/>
          </p:cNvSpPr>
          <p:nvPr/>
        </p:nvSpPr>
        <p:spPr bwMode="auto">
          <a:xfrm>
            <a:off x="1258888" y="476250"/>
            <a:ext cx="7416800" cy="519113"/>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5 Slayt Numarası Yer Tutucusu"/>
          <p:cNvSpPr>
            <a:spLocks noGrp="1" noChangeArrowheads="1"/>
          </p:cNvSpPr>
          <p:nvPr>
            <p:ph type="sldNum" sz="quarter" idx="12"/>
          </p:nvPr>
        </p:nvSpPr>
        <p:spPr bwMode="auto">
          <a:noFill/>
          <a:ln>
            <a:miter lim="800000"/>
            <a:headEnd/>
            <a:tailEnd/>
          </a:ln>
        </p:spPr>
        <p:txBody>
          <a:bodyPr/>
          <a:lstStyle/>
          <a:p>
            <a:fld id="{F8ECA432-77D8-4281-A564-FFC9EA8918E0}" type="slidenum">
              <a:rPr lang="tr-TR" altLang="tr-TR"/>
              <a:pPr/>
              <a:t>58</a:t>
            </a:fld>
            <a:endParaRPr lang="tr-TR" altLang="tr-TR"/>
          </a:p>
        </p:txBody>
      </p:sp>
      <p:pic>
        <p:nvPicPr>
          <p:cNvPr id="99331" name="Picture 6" descr="091208"/>
          <p:cNvPicPr>
            <a:picLocks noChangeAspect="1" noChangeArrowheads="1"/>
          </p:cNvPicPr>
          <p:nvPr>
            <p:ph type="body" idx="1"/>
          </p:nvPr>
        </p:nvPicPr>
        <p:blipFill>
          <a:blip r:embed="rId2"/>
          <a:srcRect/>
          <a:stretch>
            <a:fillRect/>
          </a:stretch>
        </p:blipFill>
        <p:spPr>
          <a:xfrm>
            <a:off x="250825" y="1628775"/>
            <a:ext cx="3168650" cy="3960813"/>
          </a:xfrm>
        </p:spPr>
      </p:pic>
      <p:sp>
        <p:nvSpPr>
          <p:cNvPr id="155655" name="Rectangle 7">
            <a:extLst>
              <a:ext uri="{FF2B5EF4-FFF2-40B4-BE49-F238E27FC236}">
                <a16:creationId xmlns:a16="http://schemas.microsoft.com/office/drawing/2014/main" xmlns="" id="{5A924DC7-D236-4DBB-83ED-B7661835A8C5}"/>
              </a:ext>
            </a:extLst>
          </p:cNvPr>
          <p:cNvSpPr>
            <a:spLocks noChangeArrowheads="1"/>
          </p:cNvSpPr>
          <p:nvPr/>
        </p:nvSpPr>
        <p:spPr bwMode="auto">
          <a:xfrm>
            <a:off x="3492500" y="1628775"/>
            <a:ext cx="5472113" cy="4105275"/>
          </a:xfrm>
          <a:prstGeom prst="rect">
            <a:avLst/>
          </a:prstGeom>
          <a:noFill/>
          <a:ln w="9525">
            <a:noFill/>
            <a:miter lim="800000"/>
            <a:headEnd/>
            <a:tailEnd/>
          </a:ln>
          <a:effectLst/>
        </p:spPr>
        <p:txBody>
          <a:bodyPr>
            <a:spAutoFit/>
          </a:bodyPr>
          <a:lstStyle/>
          <a:p>
            <a:pPr eaLnBrk="1" hangingPunct="1">
              <a:defRPr/>
            </a:pPr>
            <a:r>
              <a:rPr lang="tr-TR" sz="2000" b="1">
                <a:effectLst>
                  <a:outerShdw blurRad="38100" dist="38100" dir="2700000" algn="tl">
                    <a:srgbClr val="C0C0C0"/>
                  </a:outerShdw>
                </a:effectLst>
                <a:latin typeface="Lucida Sans Unicode" pitchFamily="34" charset="0"/>
              </a:rPr>
              <a:t>Bildiğimiz kağıt gazeteler şimdiki kadar etkili olamayacak. Onların yerini elektronik gazetecilik alacak. </a:t>
            </a:r>
          </a:p>
          <a:p>
            <a:pPr eaLnBrk="1" hangingPunct="1">
              <a:defRPr/>
            </a:pPr>
            <a:endParaRPr lang="tr-TR" sz="2000" b="1">
              <a:effectLst>
                <a:outerShdw blurRad="38100" dist="38100" dir="2700000" algn="tl">
                  <a:srgbClr val="C0C0C0"/>
                </a:outerShdw>
              </a:effectLst>
              <a:latin typeface="Lucida Sans Unicode" pitchFamily="34" charset="0"/>
            </a:endParaRPr>
          </a:p>
          <a:p>
            <a:pPr eaLnBrk="1" hangingPunct="1">
              <a:defRPr/>
            </a:pPr>
            <a:r>
              <a:rPr lang="tr-TR" sz="2000" b="1">
                <a:effectLst>
                  <a:outerShdw blurRad="38100" dist="38100" dir="2700000" algn="tl">
                    <a:srgbClr val="C0C0C0"/>
                  </a:outerShdw>
                </a:effectLst>
                <a:latin typeface="Lucida Sans Unicode" pitchFamily="34" charset="0"/>
              </a:rPr>
              <a:t>Yakın bir gelecekte, bilgisayar ekranından okuduğumuz gazetenin sayfalarını elle çeviriyormuş gibi çevirme imkanımız olacak.</a:t>
            </a:r>
            <a:r>
              <a:rPr lang="tr-TR" sz="2000">
                <a:effectLst>
                  <a:outerShdw blurRad="38100" dist="38100" dir="2700000" algn="tl">
                    <a:srgbClr val="C0C0C0"/>
                  </a:outerShdw>
                </a:effectLst>
                <a:latin typeface="Lucida Sans Unicode" pitchFamily="34" charset="0"/>
              </a:rPr>
              <a:t> </a:t>
            </a:r>
            <a:endParaRPr lang="tr-TR" sz="2000" b="1">
              <a:latin typeface="Lucida Sans Unicode" pitchFamily="34" charset="0"/>
            </a:endParaRPr>
          </a:p>
          <a:p>
            <a:pPr eaLnBrk="1" hangingPunct="1">
              <a:spcBef>
                <a:spcPts val="400"/>
              </a:spcBef>
              <a:buClr>
                <a:schemeClr val="tx1"/>
              </a:buClr>
              <a:buSzPct val="68000"/>
              <a:buFont typeface="Wingdings 3" pitchFamily="18" charset="2"/>
              <a:buNone/>
              <a:defRPr/>
            </a:pPr>
            <a:r>
              <a:rPr lang="tr-TR" sz="2000" b="1">
                <a:latin typeface="Lucida Sans Unicode" pitchFamily="34" charset="0"/>
              </a:rPr>
              <a:t>Gazete okuma alışkanlıkları değişecek. </a:t>
            </a:r>
          </a:p>
          <a:p>
            <a:pPr eaLnBrk="1" hangingPunct="1">
              <a:defRPr/>
            </a:pPr>
            <a:r>
              <a:rPr lang="tr-TR" sz="2000" b="1">
                <a:latin typeface="Lucida Sans Unicode" pitchFamily="34" charset="0"/>
              </a:rPr>
              <a:t>İnsanların haber alma ihtiyaçları gelecekte de artarak devam edecek. </a:t>
            </a:r>
          </a:p>
          <a:p>
            <a:pPr eaLnBrk="1" hangingPunct="1">
              <a:defRPr/>
            </a:pPr>
            <a:r>
              <a:rPr lang="tr-TR" sz="2000" b="1">
                <a:latin typeface="Lucida Sans Unicode" pitchFamily="34" charset="0"/>
              </a:rPr>
              <a:t>Bu nedenle gerek yazılı, gerek görsel basın önem kazanacak. </a:t>
            </a:r>
          </a:p>
        </p:txBody>
      </p:sp>
      <p:sp>
        <p:nvSpPr>
          <p:cNvPr id="155656" name="Rectangle 8">
            <a:extLst>
              <a:ext uri="{FF2B5EF4-FFF2-40B4-BE49-F238E27FC236}">
                <a16:creationId xmlns:a16="http://schemas.microsoft.com/office/drawing/2014/main" xmlns="" id="{29CB6E00-A9FA-4C07-813C-F878BFEF7459}"/>
              </a:ext>
            </a:extLst>
          </p:cNvPr>
          <p:cNvSpPr>
            <a:spLocks noChangeArrowheads="1"/>
          </p:cNvSpPr>
          <p:nvPr/>
        </p:nvSpPr>
        <p:spPr bwMode="auto">
          <a:xfrm>
            <a:off x="1187450" y="476250"/>
            <a:ext cx="7632700" cy="946150"/>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a:p>
            <a:pPr algn="ctr" eaLnBrk="1" hangingPunct="1">
              <a:defRPr/>
            </a:pPr>
            <a:r>
              <a:rPr lang="tr-TR" sz="2800" b="1">
                <a:solidFill>
                  <a:srgbClr val="5473F6"/>
                </a:solidFill>
                <a:effectLst>
                  <a:outerShdw blurRad="38100" dist="38100" dir="2700000" algn="tl">
                    <a:srgbClr val="C0C0C0"/>
                  </a:outerShdw>
                </a:effectLst>
              </a:rPr>
              <a:t>Elektronik Gazetecilik</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5 Slayt Numarası Yer Tutucusu"/>
          <p:cNvSpPr>
            <a:spLocks noGrp="1" noChangeArrowheads="1"/>
          </p:cNvSpPr>
          <p:nvPr>
            <p:ph type="sldNum" sz="quarter" idx="12"/>
          </p:nvPr>
        </p:nvSpPr>
        <p:spPr bwMode="auto">
          <a:noFill/>
          <a:ln>
            <a:miter lim="800000"/>
            <a:headEnd/>
            <a:tailEnd/>
          </a:ln>
        </p:spPr>
        <p:txBody>
          <a:bodyPr/>
          <a:lstStyle/>
          <a:p>
            <a:fld id="{4959568C-C29E-471D-9E36-6580E84242E5}" type="slidenum">
              <a:rPr lang="tr-TR" altLang="tr-TR"/>
              <a:pPr/>
              <a:t>59</a:t>
            </a:fld>
            <a:endParaRPr lang="tr-TR" altLang="tr-TR"/>
          </a:p>
        </p:txBody>
      </p:sp>
      <p:sp>
        <p:nvSpPr>
          <p:cNvPr id="100355" name="Rectangle 2"/>
          <p:cNvSpPr>
            <a:spLocks noGrp="1"/>
          </p:cNvSpPr>
          <p:nvPr>
            <p:ph type="subTitle" idx="1"/>
          </p:nvPr>
        </p:nvSpPr>
        <p:spPr>
          <a:xfrm>
            <a:off x="250825" y="1196975"/>
            <a:ext cx="4826000" cy="3600450"/>
          </a:xfrm>
        </p:spPr>
        <p:txBody>
          <a:bodyPr/>
          <a:lstStyle/>
          <a:p>
            <a:pPr marL="109538" algn="l" eaLnBrk="1" hangingPunct="1">
              <a:buClr>
                <a:schemeClr val="tx1"/>
              </a:buClr>
            </a:pPr>
            <a:r>
              <a:rPr lang="tr-TR" altLang="tr-TR" sz="2400" b="1" smtClean="0"/>
              <a:t>Özel televizyon kanallarının çoğalmasıyla birlikte önem kazanan haber spikerliği, bugün gençler arasında en çok tercih edilen mesleklerden biridir. Gelecekte de yenileri açılacak olan televizyon kanallarıyla haber spikerliği giderek popülaritesini arttıracaktır.</a:t>
            </a:r>
            <a:r>
              <a:rPr lang="tr-TR" altLang="tr-TR" sz="2400" b="1" smtClean="0">
                <a:solidFill>
                  <a:schemeClr val="accent2"/>
                </a:solidFill>
              </a:rPr>
              <a:t> </a:t>
            </a:r>
          </a:p>
        </p:txBody>
      </p:sp>
      <p:pic>
        <p:nvPicPr>
          <p:cNvPr id="100356" name="Picture 4" descr="ekranal305nt305s305ya9"/>
          <p:cNvPicPr>
            <a:picLocks noChangeAspect="1" noChangeArrowheads="1"/>
          </p:cNvPicPr>
          <p:nvPr/>
        </p:nvPicPr>
        <p:blipFill>
          <a:blip r:embed="rId3"/>
          <a:srcRect/>
          <a:stretch>
            <a:fillRect/>
          </a:stretch>
        </p:blipFill>
        <p:spPr bwMode="auto">
          <a:xfrm>
            <a:off x="5035550" y="1125538"/>
            <a:ext cx="3857625" cy="4391025"/>
          </a:xfrm>
          <a:prstGeom prst="rect">
            <a:avLst/>
          </a:prstGeom>
          <a:noFill/>
          <a:ln w="9525">
            <a:noFill/>
            <a:miter lim="800000"/>
            <a:headEnd/>
            <a:tailEnd/>
          </a:ln>
        </p:spPr>
      </p:pic>
      <p:pic>
        <p:nvPicPr>
          <p:cNvPr id="100357" name="Picture 5" descr="mikrofon"/>
          <p:cNvPicPr>
            <a:picLocks noChangeAspect="1" noChangeArrowheads="1"/>
          </p:cNvPicPr>
          <p:nvPr/>
        </p:nvPicPr>
        <p:blipFill>
          <a:blip r:embed="rId4"/>
          <a:srcRect/>
          <a:stretch>
            <a:fillRect/>
          </a:stretch>
        </p:blipFill>
        <p:spPr bwMode="auto">
          <a:xfrm>
            <a:off x="6300788" y="1557338"/>
            <a:ext cx="2266950" cy="3744912"/>
          </a:xfrm>
          <a:prstGeom prst="rect">
            <a:avLst/>
          </a:prstGeom>
          <a:noFill/>
          <a:ln w="9525">
            <a:noFill/>
            <a:miter lim="800000"/>
            <a:headEnd/>
            <a:tailEnd/>
          </a:ln>
        </p:spPr>
      </p:pic>
      <p:pic>
        <p:nvPicPr>
          <p:cNvPr id="100358" name="Picture 6" descr="j0236320"/>
          <p:cNvPicPr>
            <a:picLocks noChangeAspect="1" noChangeArrowheads="1" noCrop="1"/>
          </p:cNvPicPr>
          <p:nvPr/>
        </p:nvPicPr>
        <p:blipFill>
          <a:blip r:embed="rId5"/>
          <a:srcRect/>
          <a:stretch>
            <a:fillRect/>
          </a:stretch>
        </p:blipFill>
        <p:spPr bwMode="auto">
          <a:xfrm>
            <a:off x="1979613" y="4941888"/>
            <a:ext cx="1296987" cy="1008062"/>
          </a:xfrm>
          <a:prstGeom prst="rect">
            <a:avLst/>
          </a:prstGeom>
          <a:noFill/>
          <a:ln w="9525">
            <a:noFill/>
            <a:miter lim="800000"/>
            <a:headEnd/>
            <a:tailEnd/>
          </a:ln>
        </p:spPr>
      </p:pic>
      <p:sp>
        <p:nvSpPr>
          <p:cNvPr id="73737" name="Rectangle 9">
            <a:extLst>
              <a:ext uri="{FF2B5EF4-FFF2-40B4-BE49-F238E27FC236}">
                <a16:creationId xmlns:a16="http://schemas.microsoft.com/office/drawing/2014/main" xmlns="" id="{D085BE5C-2FC8-4A88-A2B9-62E1332FF5FD}"/>
              </a:ext>
            </a:extLst>
          </p:cNvPr>
          <p:cNvSpPr>
            <a:spLocks noChangeArrowheads="1"/>
          </p:cNvSpPr>
          <p:nvPr/>
        </p:nvSpPr>
        <p:spPr bwMode="auto">
          <a:xfrm>
            <a:off x="971550" y="260350"/>
            <a:ext cx="6696075" cy="960438"/>
          </a:xfrm>
          <a:prstGeom prst="rect">
            <a:avLst/>
          </a:prstGeom>
          <a:noFill/>
          <a:ln w="9525">
            <a:noFill/>
            <a:miter lim="800000"/>
            <a:headEnd/>
            <a:tailEnd/>
          </a:ln>
          <a:effectLst/>
        </p:spPr>
        <p:txBody>
          <a:bodyPr>
            <a:spAutoFit/>
          </a:bodyPr>
          <a:lstStyle/>
          <a:p>
            <a:pPr algn="ctr" eaLnBrk="1" hangingPunct="1">
              <a:defRPr/>
            </a:pPr>
            <a:r>
              <a:rPr lang="tr-TR" sz="2800" b="1">
                <a:solidFill>
                  <a:srgbClr val="5473F6"/>
                </a:solidFill>
                <a:effectLst>
                  <a:outerShdw blurRad="38100" dist="38100" dir="2700000" algn="tl">
                    <a:srgbClr val="C0C0C0"/>
                  </a:outerShdw>
                </a:effectLst>
              </a:rPr>
              <a:t>GELECEĞİN MESLEKLERİ</a:t>
            </a:r>
          </a:p>
          <a:p>
            <a:pPr algn="ctr" eaLnBrk="1" hangingPunct="1">
              <a:defRPr/>
            </a:pPr>
            <a:r>
              <a:rPr lang="tr-TR" sz="2900" b="1">
                <a:solidFill>
                  <a:srgbClr val="5473F6"/>
                </a:solidFill>
                <a:effectLst>
                  <a:outerShdw blurRad="38100" dist="38100" dir="2700000" algn="tl">
                    <a:srgbClr val="C0C0C0"/>
                  </a:outerShdw>
                </a:effectLst>
              </a:rPr>
              <a:t>Spikerlik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Slayt Numarası Yer Tutucusu"/>
          <p:cNvSpPr>
            <a:spLocks noGrp="1" noChangeArrowheads="1"/>
          </p:cNvSpPr>
          <p:nvPr>
            <p:ph type="sldNum" sz="quarter" idx="12"/>
          </p:nvPr>
        </p:nvSpPr>
        <p:spPr bwMode="auto">
          <a:noFill/>
          <a:ln>
            <a:miter lim="800000"/>
            <a:headEnd/>
            <a:tailEnd/>
          </a:ln>
        </p:spPr>
        <p:txBody>
          <a:bodyPr/>
          <a:lstStyle/>
          <a:p>
            <a:fld id="{272D0885-6966-4BA4-A706-CF7D17C5F84D}" type="slidenum">
              <a:rPr lang="tr-TR" altLang="tr-TR"/>
              <a:pPr/>
              <a:t>6</a:t>
            </a:fld>
            <a:endParaRPr lang="tr-TR" altLang="tr-TR"/>
          </a:p>
        </p:txBody>
      </p:sp>
      <p:sp>
        <p:nvSpPr>
          <p:cNvPr id="96258" name="Rectangle 2">
            <a:extLst>
              <a:ext uri="{FF2B5EF4-FFF2-40B4-BE49-F238E27FC236}">
                <a16:creationId xmlns:a16="http://schemas.microsoft.com/office/drawing/2014/main" xmlns="" id="{CC3AB642-2632-48BC-B812-961C064AC34F}"/>
              </a:ext>
            </a:extLst>
          </p:cNvPr>
          <p:cNvSpPr>
            <a:spLocks noGrp="1"/>
          </p:cNvSpPr>
          <p:nvPr>
            <p:ph type="title"/>
          </p:nvPr>
        </p:nvSpPr>
        <p:spPr bwMode="auto">
          <a:xfrm>
            <a:off x="323850" y="333375"/>
            <a:ext cx="8351838" cy="777875"/>
          </a:xfrm>
        </p:spPr>
        <p:txBody>
          <a:bodyPr wrap="square" lIns="91440" tIns="45720" rIns="91440" bIns="45720" numCol="1" anchorCtr="0" compatLnSpc="1">
            <a:prstTxWarp prst="textNoShape">
              <a:avLst/>
            </a:prstTxWarp>
          </a:bodyPr>
          <a:lstStyle/>
          <a:p>
            <a:pPr algn="ctr" eaLnBrk="1" hangingPunct="1">
              <a:defRPr/>
            </a:pPr>
            <a:r>
              <a:rPr lang="tr-TR" sz="4000"/>
              <a:t>Meslek Seçimi ve Yetenek</a:t>
            </a:r>
          </a:p>
        </p:txBody>
      </p:sp>
      <p:sp>
        <p:nvSpPr>
          <p:cNvPr id="19460" name="Rectangle 3"/>
          <p:cNvSpPr>
            <a:spLocks noGrp="1"/>
          </p:cNvSpPr>
          <p:nvPr>
            <p:ph type="body" idx="1"/>
          </p:nvPr>
        </p:nvSpPr>
        <p:spPr>
          <a:xfrm>
            <a:off x="323850" y="1341438"/>
            <a:ext cx="8362950" cy="4968875"/>
          </a:xfrm>
        </p:spPr>
        <p:txBody>
          <a:bodyPr/>
          <a:lstStyle/>
          <a:p>
            <a:pPr eaLnBrk="1" hangingPunct="1"/>
            <a:r>
              <a:rPr lang="tr-TR" altLang="tr-TR" sz="2500" smtClean="0"/>
              <a:t>Dünyada </a:t>
            </a:r>
            <a:r>
              <a:rPr lang="tr-TR" altLang="tr-TR" sz="2400" smtClean="0"/>
              <a:t>yetenek </a:t>
            </a:r>
            <a:r>
              <a:rPr lang="tr-TR" altLang="tr-TR" sz="2500" smtClean="0"/>
              <a:t>üzerine yapılan araştırmalar, sanatsal yeteneklerin 11, sayısalın (matematiksel) 14 ve bilimsel yeteneklerin 16 yaş aralıklarında ortaya  çıktığını göstermektedir.</a:t>
            </a:r>
          </a:p>
          <a:p>
            <a:pPr eaLnBrk="1" hangingPunct="1"/>
            <a:endParaRPr lang="tr-TR" altLang="tr-TR" sz="900" smtClean="0"/>
          </a:p>
          <a:p>
            <a:pPr eaLnBrk="1" hangingPunct="1">
              <a:buFont typeface="Wingdings 3" pitchFamily="18" charset="2"/>
              <a:buNone/>
            </a:pPr>
            <a:r>
              <a:rPr lang="tr-TR" altLang="tr-TR" sz="2500" smtClean="0"/>
              <a:t>	Bu araştırmaların sonuçları bize şunu ifade etmektedir.</a:t>
            </a:r>
          </a:p>
          <a:p>
            <a:pPr eaLnBrk="1" hangingPunct="1"/>
            <a:endParaRPr lang="tr-TR" altLang="tr-TR" sz="900" smtClean="0"/>
          </a:p>
          <a:p>
            <a:pPr eaLnBrk="1" hangingPunct="1"/>
            <a:endParaRPr lang="tr-TR" altLang="tr-TR" sz="2500" smtClean="0"/>
          </a:p>
          <a:p>
            <a:pPr eaLnBrk="1" hangingPunct="1"/>
            <a:endParaRPr lang="tr-TR" altLang="tr-TR" sz="900" smtClean="0"/>
          </a:p>
          <a:p>
            <a:pPr eaLnBrk="1" hangingPunct="1"/>
            <a:endParaRPr lang="tr-TR" altLang="tr-TR" sz="2400" smtClean="0"/>
          </a:p>
          <a:p>
            <a:pPr eaLnBrk="1" hangingPunct="1"/>
            <a:endParaRPr lang="tr-TR" altLang="tr-TR" sz="900" smtClean="0"/>
          </a:p>
          <a:p>
            <a:pPr eaLnBrk="1" hangingPunct="1"/>
            <a:endParaRPr lang="tr-TR" altLang="tr-TR" sz="2400" smtClean="0"/>
          </a:p>
        </p:txBody>
      </p:sp>
      <p:pic>
        <p:nvPicPr>
          <p:cNvPr id="19461" name="Picture 9" descr="MES SEC"/>
          <p:cNvPicPr>
            <a:picLocks noChangeAspect="1" noChangeArrowheads="1"/>
          </p:cNvPicPr>
          <p:nvPr/>
        </p:nvPicPr>
        <p:blipFill>
          <a:blip r:embed="rId3"/>
          <a:srcRect/>
          <a:stretch>
            <a:fillRect/>
          </a:stretch>
        </p:blipFill>
        <p:spPr bwMode="auto">
          <a:xfrm>
            <a:off x="3779838" y="3789363"/>
            <a:ext cx="4679950"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5 Slayt Numarası Yer Tutucusu"/>
          <p:cNvSpPr>
            <a:spLocks noGrp="1" noChangeArrowheads="1"/>
          </p:cNvSpPr>
          <p:nvPr>
            <p:ph type="sldNum" sz="quarter" idx="12"/>
          </p:nvPr>
        </p:nvSpPr>
        <p:spPr bwMode="auto">
          <a:noFill/>
          <a:ln>
            <a:miter lim="800000"/>
            <a:headEnd/>
            <a:tailEnd/>
          </a:ln>
        </p:spPr>
        <p:txBody>
          <a:bodyPr/>
          <a:lstStyle/>
          <a:p>
            <a:fld id="{0165C98F-A5CB-49BC-92A5-197D5298218A}" type="slidenum">
              <a:rPr lang="tr-TR" altLang="tr-TR"/>
              <a:pPr/>
              <a:t>60</a:t>
            </a:fld>
            <a:endParaRPr lang="tr-TR" altLang="tr-TR"/>
          </a:p>
        </p:txBody>
      </p:sp>
      <p:sp>
        <p:nvSpPr>
          <p:cNvPr id="102403" name="Rectangle 2"/>
          <p:cNvSpPr>
            <a:spLocks noGrp="1"/>
          </p:cNvSpPr>
          <p:nvPr>
            <p:ph type="subTitle" idx="1"/>
          </p:nvPr>
        </p:nvSpPr>
        <p:spPr>
          <a:xfrm>
            <a:off x="250825" y="2205038"/>
            <a:ext cx="4537075" cy="2735262"/>
          </a:xfrm>
        </p:spPr>
        <p:txBody>
          <a:bodyPr/>
          <a:lstStyle/>
          <a:p>
            <a:pPr marL="109538" algn="l" eaLnBrk="1" hangingPunct="1">
              <a:buClr>
                <a:schemeClr val="tx1"/>
              </a:buClr>
            </a:pPr>
            <a:r>
              <a:rPr lang="tr-TR" altLang="tr-TR" sz="3200" b="1" smtClean="0"/>
              <a:t>Görsellikle ilgili izleyiciyi etkileyebilecek kişiler için cazip bir meslek.</a:t>
            </a:r>
          </a:p>
        </p:txBody>
      </p:sp>
      <p:pic>
        <p:nvPicPr>
          <p:cNvPr id="102404" name="Picture 4" descr="tiyatro"/>
          <p:cNvPicPr>
            <a:picLocks noChangeAspect="1" noChangeArrowheads="1"/>
          </p:cNvPicPr>
          <p:nvPr/>
        </p:nvPicPr>
        <p:blipFill>
          <a:blip r:embed="rId3"/>
          <a:srcRect/>
          <a:stretch>
            <a:fillRect/>
          </a:stretch>
        </p:blipFill>
        <p:spPr bwMode="auto">
          <a:xfrm>
            <a:off x="4859338" y="1341438"/>
            <a:ext cx="3748087" cy="3889375"/>
          </a:xfrm>
          <a:prstGeom prst="rect">
            <a:avLst/>
          </a:prstGeom>
          <a:noFill/>
          <a:ln w="9525">
            <a:noFill/>
            <a:miter lim="800000"/>
            <a:headEnd/>
            <a:tailEnd/>
          </a:ln>
        </p:spPr>
      </p:pic>
      <p:sp>
        <p:nvSpPr>
          <p:cNvPr id="68616" name="Rectangle 8">
            <a:extLst>
              <a:ext uri="{FF2B5EF4-FFF2-40B4-BE49-F238E27FC236}">
                <a16:creationId xmlns:a16="http://schemas.microsoft.com/office/drawing/2014/main" xmlns="" id="{839885DD-0FAC-483F-BCE3-01277CBC91E3}"/>
              </a:ext>
            </a:extLst>
          </p:cNvPr>
          <p:cNvSpPr>
            <a:spLocks noChangeArrowheads="1"/>
          </p:cNvSpPr>
          <p:nvPr/>
        </p:nvSpPr>
        <p:spPr bwMode="auto">
          <a:xfrm>
            <a:off x="1187450" y="476250"/>
            <a:ext cx="6985000" cy="1066800"/>
          </a:xfrm>
          <a:prstGeom prst="rect">
            <a:avLst/>
          </a:prstGeom>
          <a:noFill/>
          <a:ln w="9525">
            <a:noFill/>
            <a:miter lim="800000"/>
            <a:headEnd/>
            <a:tailEnd/>
          </a:ln>
          <a:effectLst/>
        </p:spPr>
        <p:txBody>
          <a:bodyPr>
            <a:spAutoFit/>
          </a:bodyPr>
          <a:lstStyle/>
          <a:p>
            <a:pPr algn="ctr" eaLnBrk="1" hangingPunct="1">
              <a:defRPr/>
            </a:pPr>
            <a:r>
              <a:rPr lang="tr-TR" sz="3200" b="1">
                <a:solidFill>
                  <a:srgbClr val="5473F6"/>
                </a:solidFill>
                <a:effectLst>
                  <a:outerShdw blurRad="38100" dist="38100" dir="2700000" algn="tl">
                    <a:srgbClr val="C0C0C0"/>
                  </a:outerShdw>
                </a:effectLst>
              </a:rPr>
              <a:t>GELECEĞİN MESLEKLERİ</a:t>
            </a:r>
          </a:p>
          <a:p>
            <a:pPr algn="ctr" eaLnBrk="1" hangingPunct="1">
              <a:defRPr/>
            </a:pPr>
            <a:r>
              <a:rPr lang="tr-TR" sz="3200" b="1">
                <a:solidFill>
                  <a:srgbClr val="5473F6"/>
                </a:solidFill>
                <a:effectLst>
                  <a:outerShdw blurRad="38100" dist="38100" dir="2700000" algn="tl">
                    <a:srgbClr val="C0C0C0"/>
                  </a:outerShdw>
                </a:effectLst>
              </a:rPr>
              <a:t>Sanat Yönetmeni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4450" name="5 Slayt Numarası Yer Tutucusu"/>
          <p:cNvSpPr>
            <a:spLocks noGrp="1" noChangeArrowheads="1"/>
          </p:cNvSpPr>
          <p:nvPr>
            <p:ph type="sldNum" sz="quarter" idx="12"/>
          </p:nvPr>
        </p:nvSpPr>
        <p:spPr bwMode="auto">
          <a:noFill/>
          <a:ln>
            <a:miter lim="800000"/>
            <a:headEnd/>
            <a:tailEnd/>
          </a:ln>
        </p:spPr>
        <p:txBody>
          <a:bodyPr/>
          <a:lstStyle/>
          <a:p>
            <a:fld id="{57503A1D-F628-4B42-914A-E56B3546AC58}" type="slidenum">
              <a:rPr lang="tr-TR" altLang="tr-TR"/>
              <a:pPr/>
              <a:t>61</a:t>
            </a:fld>
            <a:endParaRPr lang="tr-TR" altLang="tr-TR"/>
          </a:p>
        </p:txBody>
      </p:sp>
      <p:pic>
        <p:nvPicPr>
          <p:cNvPr id="104451" name="Picture 3" descr="tekstil"/>
          <p:cNvPicPr>
            <a:picLocks noChangeAspect="1" noChangeArrowheads="1"/>
          </p:cNvPicPr>
          <p:nvPr/>
        </p:nvPicPr>
        <p:blipFill>
          <a:blip r:embed="rId4"/>
          <a:srcRect/>
          <a:stretch>
            <a:fillRect/>
          </a:stretch>
        </p:blipFill>
        <p:spPr bwMode="auto">
          <a:xfrm>
            <a:off x="179388" y="981075"/>
            <a:ext cx="8785225" cy="5616575"/>
          </a:xfrm>
          <a:prstGeom prst="rect">
            <a:avLst/>
          </a:prstGeom>
          <a:noFill/>
          <a:ln w="9525">
            <a:noFill/>
            <a:miter lim="800000"/>
            <a:headEnd/>
            <a:tailEnd/>
          </a:ln>
        </p:spPr>
      </p:pic>
      <p:sp>
        <p:nvSpPr>
          <p:cNvPr id="104452" name="Rectangle 4"/>
          <p:cNvSpPr>
            <a:spLocks noGrp="1"/>
          </p:cNvSpPr>
          <p:nvPr>
            <p:ph type="subTitle" idx="1"/>
          </p:nvPr>
        </p:nvSpPr>
        <p:spPr>
          <a:xfrm>
            <a:off x="323850" y="5300663"/>
            <a:ext cx="8424863" cy="1249362"/>
          </a:xfrm>
          <a:noFill/>
        </p:spPr>
        <p:txBody>
          <a:bodyPr/>
          <a:lstStyle/>
          <a:p>
            <a:pPr marL="109538" algn="l" eaLnBrk="1" hangingPunct="1">
              <a:buClr>
                <a:schemeClr val="tx1"/>
              </a:buClr>
              <a:buFont typeface="Wingdings 3" pitchFamily="18" charset="2"/>
              <a:buChar char=""/>
            </a:pPr>
            <a:r>
              <a:rPr lang="tr-TR" altLang="tr-TR" sz="2000" smtClean="0"/>
              <a:t>	</a:t>
            </a:r>
            <a:r>
              <a:rPr lang="tr-TR" altLang="tr-TR" sz="2000" b="1" smtClean="0">
                <a:solidFill>
                  <a:srgbClr val="071F85"/>
                </a:solidFill>
              </a:rPr>
              <a:t>İnsanlar bilgisayara kendi beden ölçülerini girecek ve elbiseyi giymeden sanal ortamda provasını yapma imkanı bulacak.</a:t>
            </a:r>
          </a:p>
        </p:txBody>
      </p:sp>
      <p:sp>
        <p:nvSpPr>
          <p:cNvPr id="63494" name="Rectangle 6">
            <a:extLst>
              <a:ext uri="{FF2B5EF4-FFF2-40B4-BE49-F238E27FC236}">
                <a16:creationId xmlns:a16="http://schemas.microsoft.com/office/drawing/2014/main" xmlns="" id="{90D91D8C-00E7-45A6-B21C-9B19D5F0EDAA}"/>
              </a:ext>
            </a:extLst>
          </p:cNvPr>
          <p:cNvSpPr>
            <a:spLocks noChangeArrowheads="1"/>
          </p:cNvSpPr>
          <p:nvPr/>
        </p:nvSpPr>
        <p:spPr bwMode="auto">
          <a:xfrm>
            <a:off x="900113" y="65088"/>
            <a:ext cx="7848600" cy="1282700"/>
          </a:xfrm>
          <a:prstGeom prst="rect">
            <a:avLst/>
          </a:prstGeom>
          <a:noFill/>
          <a:ln w="9525">
            <a:noFill/>
            <a:miter lim="800000"/>
            <a:headEnd/>
            <a:tailEnd/>
          </a:ln>
          <a:effectLst/>
        </p:spPr>
        <p:txBody>
          <a:bodyPr>
            <a:spAutoFit/>
          </a:bodyPr>
          <a:lstStyle/>
          <a:p>
            <a:pPr algn="ctr" eaLnBrk="1" hangingPunct="1">
              <a:defRPr/>
            </a:pPr>
            <a:r>
              <a:rPr lang="tr-TR" sz="2600" b="1">
                <a:solidFill>
                  <a:srgbClr val="5473F6"/>
                </a:solidFill>
                <a:effectLst>
                  <a:outerShdw blurRad="38100" dist="38100" dir="2700000" algn="tl">
                    <a:srgbClr val="000000"/>
                  </a:outerShdw>
                </a:effectLst>
              </a:rPr>
              <a:t>GELECEĞİN MESLEKLERİ</a:t>
            </a:r>
          </a:p>
          <a:p>
            <a:pPr algn="ctr" eaLnBrk="1" hangingPunct="1">
              <a:defRPr/>
            </a:pPr>
            <a:r>
              <a:rPr lang="tr-TR" sz="2600" b="1">
                <a:solidFill>
                  <a:srgbClr val="5473F6"/>
                </a:solidFill>
                <a:effectLst>
                  <a:outerShdw blurRad="38100" dist="38100" dir="2700000" algn="tl">
                    <a:srgbClr val="000000"/>
                  </a:outerShdw>
                </a:effectLst>
              </a:rPr>
              <a:t>Tekstil ve Konfeksiyon Ağırlıklı Moda Tasarımı</a:t>
            </a:r>
            <a:br>
              <a:rPr lang="tr-TR" sz="2600" b="1">
                <a:solidFill>
                  <a:srgbClr val="5473F6"/>
                </a:solidFill>
                <a:effectLst>
                  <a:outerShdw blurRad="38100" dist="38100" dir="2700000" algn="tl">
                    <a:srgbClr val="000000"/>
                  </a:outerShdw>
                </a:effectLst>
              </a:rPr>
            </a:br>
            <a:endParaRPr lang="tr-TR" sz="2600" b="1">
              <a:solidFill>
                <a:srgbClr val="5473F6"/>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5 Slayt Numarası Yer Tutucusu"/>
          <p:cNvSpPr>
            <a:spLocks noGrp="1" noChangeArrowheads="1"/>
          </p:cNvSpPr>
          <p:nvPr>
            <p:ph type="sldNum" sz="quarter" idx="12"/>
          </p:nvPr>
        </p:nvSpPr>
        <p:spPr bwMode="auto">
          <a:noFill/>
          <a:ln>
            <a:miter lim="800000"/>
            <a:headEnd/>
            <a:tailEnd/>
          </a:ln>
        </p:spPr>
        <p:txBody>
          <a:bodyPr/>
          <a:lstStyle/>
          <a:p>
            <a:fld id="{8CC731B2-9FE2-44DE-B27E-F383E4FD4C10}" type="slidenum">
              <a:rPr lang="tr-TR" altLang="tr-TR"/>
              <a:pPr/>
              <a:t>62</a:t>
            </a:fld>
            <a:endParaRPr lang="tr-TR" altLang="tr-TR"/>
          </a:p>
        </p:txBody>
      </p:sp>
      <p:sp>
        <p:nvSpPr>
          <p:cNvPr id="106499" name="Rectangle 2"/>
          <p:cNvSpPr>
            <a:spLocks noGrp="1"/>
          </p:cNvSpPr>
          <p:nvPr>
            <p:ph type="subTitle" idx="1"/>
          </p:nvPr>
        </p:nvSpPr>
        <p:spPr>
          <a:xfrm>
            <a:off x="395288" y="4005263"/>
            <a:ext cx="8496300" cy="2087562"/>
          </a:xfrm>
        </p:spPr>
        <p:txBody>
          <a:bodyPr/>
          <a:lstStyle/>
          <a:p>
            <a:pPr marL="109538" algn="l" eaLnBrk="1" hangingPunct="1">
              <a:buClr>
                <a:schemeClr val="tx1"/>
              </a:buClr>
              <a:buFont typeface="Wingdings 3" pitchFamily="18" charset="2"/>
              <a:buChar char=""/>
            </a:pPr>
            <a:r>
              <a:rPr lang="tr-TR" altLang="tr-TR" sz="2400" smtClean="0"/>
              <a:t>	</a:t>
            </a:r>
            <a:r>
              <a:rPr lang="tr-TR" altLang="tr-TR" sz="2400" b="1" smtClean="0"/>
              <a:t>Gelecekte büyük bir potansiyel taşıyacak. </a:t>
            </a:r>
          </a:p>
          <a:p>
            <a:pPr marL="109538" algn="l" eaLnBrk="1" hangingPunct="1">
              <a:buClr>
                <a:schemeClr val="tx1"/>
              </a:buClr>
            </a:pPr>
            <a:r>
              <a:rPr lang="tr-TR" altLang="tr-TR" sz="2400" b="1" smtClean="0"/>
              <a:t>Türkiye açısından kültür, inanç, eğlence, kongre ve spor turizmi çok yoğun olacak. </a:t>
            </a:r>
          </a:p>
          <a:p>
            <a:pPr marL="109538" algn="l" eaLnBrk="1" hangingPunct="1">
              <a:buClr>
                <a:schemeClr val="tx1"/>
              </a:buClr>
            </a:pPr>
            <a:r>
              <a:rPr lang="tr-TR" altLang="tr-TR" sz="2400" b="1" smtClean="0"/>
              <a:t>Türkiye gelecekte turizmden şimdikinden en az on kat daha fazla para kazanacak.</a:t>
            </a:r>
          </a:p>
        </p:txBody>
      </p:sp>
      <p:pic>
        <p:nvPicPr>
          <p:cNvPr id="106500" name="Picture 4" descr="nemrutzirve"/>
          <p:cNvPicPr>
            <a:picLocks noChangeAspect="1" noChangeArrowheads="1"/>
          </p:cNvPicPr>
          <p:nvPr/>
        </p:nvPicPr>
        <p:blipFill>
          <a:blip r:embed="rId3"/>
          <a:srcRect/>
          <a:stretch>
            <a:fillRect/>
          </a:stretch>
        </p:blipFill>
        <p:spPr bwMode="auto">
          <a:xfrm>
            <a:off x="539750" y="1341438"/>
            <a:ext cx="3887788" cy="2735262"/>
          </a:xfrm>
          <a:prstGeom prst="rect">
            <a:avLst/>
          </a:prstGeom>
          <a:noFill/>
          <a:ln w="9525">
            <a:noFill/>
            <a:miter lim="800000"/>
            <a:headEnd/>
            <a:tailEnd/>
          </a:ln>
        </p:spPr>
      </p:pic>
      <p:pic>
        <p:nvPicPr>
          <p:cNvPr id="106501" name="Picture 5" descr="turizm3"/>
          <p:cNvPicPr>
            <a:picLocks noChangeAspect="1" noChangeArrowheads="1"/>
          </p:cNvPicPr>
          <p:nvPr/>
        </p:nvPicPr>
        <p:blipFill>
          <a:blip r:embed="rId4"/>
          <a:srcRect/>
          <a:stretch>
            <a:fillRect/>
          </a:stretch>
        </p:blipFill>
        <p:spPr bwMode="auto">
          <a:xfrm>
            <a:off x="4643438" y="1341438"/>
            <a:ext cx="3671887" cy="2751137"/>
          </a:xfrm>
          <a:prstGeom prst="rect">
            <a:avLst/>
          </a:prstGeom>
          <a:noFill/>
          <a:ln w="9525">
            <a:noFill/>
            <a:miter lim="800000"/>
            <a:headEnd/>
            <a:tailEnd/>
          </a:ln>
        </p:spPr>
      </p:pic>
      <p:sp>
        <p:nvSpPr>
          <p:cNvPr id="62471" name="Rectangle 7">
            <a:extLst>
              <a:ext uri="{FF2B5EF4-FFF2-40B4-BE49-F238E27FC236}">
                <a16:creationId xmlns:a16="http://schemas.microsoft.com/office/drawing/2014/main" xmlns="" id="{0B460527-B783-44E3-901F-6518E843D99B}"/>
              </a:ext>
            </a:extLst>
          </p:cNvPr>
          <p:cNvSpPr>
            <a:spLocks noChangeArrowheads="1"/>
          </p:cNvSpPr>
          <p:nvPr/>
        </p:nvSpPr>
        <p:spPr bwMode="auto">
          <a:xfrm>
            <a:off x="971550" y="188913"/>
            <a:ext cx="7632700" cy="822325"/>
          </a:xfrm>
          <a:prstGeom prst="rect">
            <a:avLst/>
          </a:prstGeom>
          <a:noFill/>
          <a:ln w="9525">
            <a:noFill/>
            <a:miter lim="800000"/>
            <a:headEnd/>
            <a:tailEnd/>
          </a:ln>
          <a:effectLst/>
        </p:spPr>
        <p:txBody>
          <a:bodyPr>
            <a:spAutoFit/>
          </a:bodyPr>
          <a:lstStyle/>
          <a:p>
            <a:pPr algn="ctr" eaLnBrk="1" hangingPunct="1">
              <a:defRPr/>
            </a:pPr>
            <a:r>
              <a:rPr lang="tr-TR" sz="2400" b="1">
                <a:solidFill>
                  <a:srgbClr val="5473F6"/>
                </a:solidFill>
                <a:effectLst>
                  <a:outerShdw blurRad="38100" dist="38100" dir="2700000" algn="tl">
                    <a:srgbClr val="C0C0C0"/>
                  </a:outerShdw>
                </a:effectLst>
              </a:rPr>
              <a:t>GELECEĞİN MESLEKLERİ</a:t>
            </a:r>
          </a:p>
          <a:p>
            <a:pPr algn="ctr" eaLnBrk="1" hangingPunct="1">
              <a:defRPr/>
            </a:pPr>
            <a:r>
              <a:rPr lang="tr-TR" sz="2400" b="1">
                <a:solidFill>
                  <a:srgbClr val="5473F6"/>
                </a:solidFill>
                <a:effectLst>
                  <a:outerShdw blurRad="38100" dist="38100" dir="2700000" algn="tl">
                    <a:srgbClr val="C0C0C0"/>
                  </a:outerShdw>
                </a:effectLst>
              </a:rPr>
              <a:t>Turizm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8546" name="5 Slayt Numarası Yer Tutucusu"/>
          <p:cNvSpPr>
            <a:spLocks noGrp="1" noChangeArrowheads="1"/>
          </p:cNvSpPr>
          <p:nvPr>
            <p:ph type="sldNum" sz="quarter" idx="12"/>
          </p:nvPr>
        </p:nvSpPr>
        <p:spPr bwMode="auto">
          <a:noFill/>
          <a:ln>
            <a:miter lim="800000"/>
            <a:headEnd/>
            <a:tailEnd/>
          </a:ln>
        </p:spPr>
        <p:txBody>
          <a:bodyPr/>
          <a:lstStyle/>
          <a:p>
            <a:fld id="{99EEC8F9-FD51-4F3B-ADFF-C42F8AA2C038}" type="slidenum">
              <a:rPr lang="tr-TR" altLang="tr-TR"/>
              <a:pPr/>
              <a:t>63</a:t>
            </a:fld>
            <a:endParaRPr lang="tr-TR" altLang="tr-TR"/>
          </a:p>
        </p:txBody>
      </p:sp>
      <p:sp>
        <p:nvSpPr>
          <p:cNvPr id="108547" name="Rectangle 2"/>
          <p:cNvSpPr>
            <a:spLocks noGrp="1"/>
          </p:cNvSpPr>
          <p:nvPr>
            <p:ph type="subTitle" idx="1"/>
          </p:nvPr>
        </p:nvSpPr>
        <p:spPr>
          <a:xfrm>
            <a:off x="647700" y="4076700"/>
            <a:ext cx="8316913" cy="1871663"/>
          </a:xfrm>
        </p:spPr>
        <p:txBody>
          <a:bodyPr/>
          <a:lstStyle/>
          <a:p>
            <a:pPr marL="109538" algn="l" eaLnBrk="1" hangingPunct="1">
              <a:buClr>
                <a:schemeClr val="tx1"/>
              </a:buClr>
              <a:buFont typeface="Wingdings 3" pitchFamily="18" charset="2"/>
              <a:buChar char=""/>
            </a:pPr>
            <a:r>
              <a:rPr lang="tr-TR" altLang="tr-TR" sz="2000" smtClean="0"/>
              <a:t>	</a:t>
            </a:r>
            <a:r>
              <a:rPr lang="tr-TR" altLang="tr-TR" sz="2400" b="1" smtClean="0"/>
              <a:t>İş Dünyamızın giderek küreselleşmesi ulusal alanda olduğu kadar uluslararası alanlarda da mal ve insan nakli konusundaki hizmetlerin önemini çok arttırmıştır. Bu konularda yetişmiş uzman ve yöneticilere ihtiyaç gün geçtikçe artmaktadır.</a:t>
            </a:r>
          </a:p>
        </p:txBody>
      </p:sp>
      <p:pic>
        <p:nvPicPr>
          <p:cNvPr id="108548" name="Picture 704" descr="freight%20forwarding"/>
          <p:cNvPicPr>
            <a:picLocks noChangeAspect="1" noChangeArrowheads="1"/>
          </p:cNvPicPr>
          <p:nvPr/>
        </p:nvPicPr>
        <p:blipFill>
          <a:blip r:embed="rId4"/>
          <a:srcRect/>
          <a:stretch>
            <a:fillRect/>
          </a:stretch>
        </p:blipFill>
        <p:spPr bwMode="auto">
          <a:xfrm>
            <a:off x="4859338" y="1268413"/>
            <a:ext cx="3527425" cy="2447925"/>
          </a:xfrm>
          <a:prstGeom prst="rect">
            <a:avLst/>
          </a:prstGeom>
          <a:noFill/>
          <a:ln w="9525">
            <a:noFill/>
            <a:miter lim="800000"/>
            <a:headEnd/>
            <a:tailEnd/>
          </a:ln>
        </p:spPr>
      </p:pic>
      <p:pic>
        <p:nvPicPr>
          <p:cNvPr id="108549" name="Picture 5" descr="page-image"/>
          <p:cNvPicPr>
            <a:picLocks noChangeAspect="1" noChangeArrowheads="1"/>
          </p:cNvPicPr>
          <p:nvPr/>
        </p:nvPicPr>
        <p:blipFill>
          <a:blip r:embed="rId5"/>
          <a:srcRect/>
          <a:stretch>
            <a:fillRect/>
          </a:stretch>
        </p:blipFill>
        <p:spPr bwMode="auto">
          <a:xfrm>
            <a:off x="827088" y="1196975"/>
            <a:ext cx="3457575" cy="2519363"/>
          </a:xfrm>
          <a:prstGeom prst="rect">
            <a:avLst/>
          </a:prstGeom>
          <a:noFill/>
          <a:ln w="9525">
            <a:noFill/>
            <a:miter lim="800000"/>
            <a:headEnd/>
            <a:tailEnd/>
          </a:ln>
        </p:spPr>
      </p:pic>
      <p:sp>
        <p:nvSpPr>
          <p:cNvPr id="66568" name="Rectangle 8">
            <a:extLst>
              <a:ext uri="{FF2B5EF4-FFF2-40B4-BE49-F238E27FC236}">
                <a16:creationId xmlns:a16="http://schemas.microsoft.com/office/drawing/2014/main" xmlns="" id="{CAD16CAA-5307-4B95-B6EE-7A3044B485C4}"/>
              </a:ext>
            </a:extLst>
          </p:cNvPr>
          <p:cNvSpPr>
            <a:spLocks noChangeArrowheads="1"/>
          </p:cNvSpPr>
          <p:nvPr/>
        </p:nvSpPr>
        <p:spPr bwMode="auto">
          <a:xfrm>
            <a:off x="1619250" y="188913"/>
            <a:ext cx="6080125" cy="1220787"/>
          </a:xfrm>
          <a:prstGeom prst="rect">
            <a:avLst/>
          </a:prstGeom>
          <a:noFill/>
          <a:ln w="9525">
            <a:noFill/>
            <a:miter lim="800000"/>
            <a:headEnd/>
            <a:tailEnd/>
          </a:ln>
          <a:effectLst/>
        </p:spPr>
        <p:txBody>
          <a:bodyPr wrap="none">
            <a:spAutoFit/>
          </a:bodyPr>
          <a:lstStyle/>
          <a:p>
            <a:pPr algn="ctr" eaLnBrk="1" hangingPunct="1">
              <a:defRPr/>
            </a:pPr>
            <a:r>
              <a:rPr lang="tr-TR" sz="2800" b="1">
                <a:solidFill>
                  <a:srgbClr val="5473F6"/>
                </a:solidFill>
                <a:effectLst>
                  <a:outerShdw blurRad="38100" dist="38100" dir="2700000" algn="tl">
                    <a:srgbClr val="000000"/>
                  </a:outerShdw>
                </a:effectLst>
              </a:rPr>
              <a:t>GELECEĞİN MESLEKLERİ</a:t>
            </a:r>
          </a:p>
          <a:p>
            <a:pPr algn="ctr" eaLnBrk="1" hangingPunct="1">
              <a:defRPr/>
            </a:pPr>
            <a:r>
              <a:rPr lang="tr-TR" sz="2800" b="1">
                <a:solidFill>
                  <a:srgbClr val="5473F6"/>
                </a:solidFill>
                <a:effectLst>
                  <a:outerShdw blurRad="38100" dist="38100" dir="2700000" algn="tl">
                    <a:srgbClr val="000000"/>
                  </a:outerShdw>
                </a:effectLst>
              </a:rPr>
              <a:t>Uluslararası Lojistik ve Taşımacılık</a:t>
            </a:r>
            <a:r>
              <a:rPr lang="tr-TR" b="1">
                <a:solidFill>
                  <a:srgbClr val="5473F6"/>
                </a:solidFill>
                <a:effectLst>
                  <a:outerShdw blurRad="38100" dist="38100" dir="2700000" algn="tl">
                    <a:srgbClr val="000000"/>
                  </a:outerShdw>
                </a:effectLst>
              </a:rPr>
              <a:t/>
            </a:r>
            <a:br>
              <a:rPr lang="tr-TR" b="1">
                <a:solidFill>
                  <a:srgbClr val="5473F6"/>
                </a:solidFill>
                <a:effectLst>
                  <a:outerShdw blurRad="38100" dist="38100" dir="2700000" algn="tl">
                    <a:srgbClr val="000000"/>
                  </a:outerShdw>
                </a:effectLst>
              </a:rPr>
            </a:br>
            <a:endParaRPr lang="tr-TR" b="1">
              <a:solidFill>
                <a:srgbClr val="5473F6"/>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Slayt Numarası Yer Tutucusu"/>
          <p:cNvSpPr>
            <a:spLocks noGrp="1" noChangeArrowheads="1"/>
          </p:cNvSpPr>
          <p:nvPr>
            <p:ph type="sldNum" sz="quarter" idx="12"/>
          </p:nvPr>
        </p:nvSpPr>
        <p:spPr bwMode="auto">
          <a:noFill/>
          <a:ln>
            <a:miter lim="800000"/>
            <a:headEnd/>
            <a:tailEnd/>
          </a:ln>
        </p:spPr>
        <p:txBody>
          <a:bodyPr/>
          <a:lstStyle/>
          <a:p>
            <a:fld id="{DDCC8278-1A93-4B24-A0F1-C0EF30F3B35B}" type="slidenum">
              <a:rPr lang="tr-TR" altLang="tr-TR"/>
              <a:pPr/>
              <a:t>7</a:t>
            </a:fld>
            <a:endParaRPr lang="tr-TR" altLang="tr-TR"/>
          </a:p>
        </p:txBody>
      </p:sp>
      <p:sp>
        <p:nvSpPr>
          <p:cNvPr id="164866" name="Rectangle 2">
            <a:extLst>
              <a:ext uri="{FF2B5EF4-FFF2-40B4-BE49-F238E27FC236}">
                <a16:creationId xmlns:a16="http://schemas.microsoft.com/office/drawing/2014/main" xmlns="" id="{30C02312-7948-4FA4-9B37-C655637C1C9E}"/>
              </a:ext>
            </a:extLst>
          </p:cNvPr>
          <p:cNvSpPr>
            <a:spLocks noGrp="1"/>
          </p:cNvSpPr>
          <p:nvPr>
            <p:ph type="title"/>
          </p:nvPr>
        </p:nvSpPr>
        <p:spPr bwMode="auto">
          <a:xfrm>
            <a:off x="1187450" y="274638"/>
            <a:ext cx="7499350" cy="1143000"/>
          </a:xfrm>
        </p:spPr>
        <p:txBody>
          <a:bodyPr wrap="square" lIns="91440" tIns="45720" rIns="91440" bIns="45720" numCol="1" anchorCtr="0" compatLnSpc="1">
            <a:prstTxWarp prst="textNoShape">
              <a:avLst/>
            </a:prstTxWarp>
          </a:bodyPr>
          <a:lstStyle/>
          <a:p>
            <a:pPr eaLnBrk="1" hangingPunct="1">
              <a:defRPr/>
            </a:pPr>
            <a:r>
              <a:rPr lang="tr-TR" sz="4000"/>
              <a:t>Meslek Seçimi ve Yetenek</a:t>
            </a:r>
          </a:p>
        </p:txBody>
      </p:sp>
      <p:sp>
        <p:nvSpPr>
          <p:cNvPr id="21508" name="Rectangle 3"/>
          <p:cNvSpPr>
            <a:spLocks noGrp="1"/>
          </p:cNvSpPr>
          <p:nvPr>
            <p:ph type="body" idx="1"/>
          </p:nvPr>
        </p:nvSpPr>
        <p:spPr/>
        <p:txBody>
          <a:bodyPr/>
          <a:lstStyle/>
          <a:p>
            <a:pPr eaLnBrk="1" hangingPunct="1"/>
            <a:r>
              <a:rPr lang="tr-TR" altLang="tr-TR" sz="2500" smtClean="0"/>
              <a:t>Ailelerin  </a:t>
            </a:r>
            <a:r>
              <a:rPr lang="tr-TR" altLang="tr-TR" sz="2400" smtClean="0"/>
              <a:t>bu durumu dikkate alarak </a:t>
            </a:r>
            <a:r>
              <a:rPr lang="tr-TR" altLang="tr-TR" sz="2500" u="sng" smtClean="0"/>
              <a:t>11-16</a:t>
            </a:r>
            <a:r>
              <a:rPr lang="tr-TR" altLang="tr-TR" sz="2500" smtClean="0"/>
              <a:t> yaş aralığında çocuklarının doğru meslek seçiminde önünü açması ve onların yeteneklerine uygun mesleklere yönlendirilmesi gerekmektedir.</a:t>
            </a:r>
          </a:p>
          <a:p>
            <a:pPr eaLnBrk="1" hangingPunct="1"/>
            <a:endParaRPr lang="tr-TR" altLang="tr-TR" sz="900" smtClean="0"/>
          </a:p>
          <a:p>
            <a:pPr eaLnBrk="1" hangingPunct="1"/>
            <a:r>
              <a:rPr lang="tr-TR" altLang="tr-TR" sz="2500" smtClean="0"/>
              <a:t>Bu yaşlarda yapılacak alan seçimleri bir bakıma meslek seçimlerinin de alternatiflerini oluşturmaktadır.</a:t>
            </a:r>
          </a:p>
        </p:txBody>
      </p:sp>
      <p:pic>
        <p:nvPicPr>
          <p:cNvPr id="21509" name="Picture 9" descr="untitled"/>
          <p:cNvPicPr>
            <a:picLocks noChangeAspect="1" noChangeArrowheads="1"/>
          </p:cNvPicPr>
          <p:nvPr/>
        </p:nvPicPr>
        <p:blipFill>
          <a:blip r:embed="rId2"/>
          <a:srcRect/>
          <a:stretch>
            <a:fillRect/>
          </a:stretch>
        </p:blipFill>
        <p:spPr bwMode="auto">
          <a:xfrm>
            <a:off x="4932363" y="4437063"/>
            <a:ext cx="3527425" cy="210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Slayt Numarası Yer Tutucusu"/>
          <p:cNvSpPr>
            <a:spLocks noGrp="1" noChangeArrowheads="1"/>
          </p:cNvSpPr>
          <p:nvPr>
            <p:ph type="sldNum" sz="quarter" idx="12"/>
          </p:nvPr>
        </p:nvSpPr>
        <p:spPr bwMode="auto">
          <a:noFill/>
          <a:ln>
            <a:miter lim="800000"/>
            <a:headEnd/>
            <a:tailEnd/>
          </a:ln>
        </p:spPr>
        <p:txBody>
          <a:bodyPr/>
          <a:lstStyle/>
          <a:p>
            <a:fld id="{BDA4A7E7-1D1D-4FCA-8468-CD048EC28453}" type="slidenum">
              <a:rPr lang="tr-TR" altLang="tr-TR"/>
              <a:pPr/>
              <a:t>8</a:t>
            </a:fld>
            <a:endParaRPr lang="tr-TR" altLang="tr-TR"/>
          </a:p>
        </p:txBody>
      </p:sp>
      <p:sp>
        <p:nvSpPr>
          <p:cNvPr id="149506" name="Rectangle 2">
            <a:extLst>
              <a:ext uri="{FF2B5EF4-FFF2-40B4-BE49-F238E27FC236}">
                <a16:creationId xmlns:a16="http://schemas.microsoft.com/office/drawing/2014/main" xmlns="" id="{2556D3FA-F3EA-4141-ABD0-A54E415F4C68}"/>
              </a:ext>
            </a:extLst>
          </p:cNvPr>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tr-TR" sz="4000"/>
              <a:t>Meslek Seçimi ve Yetenek</a:t>
            </a:r>
          </a:p>
        </p:txBody>
      </p:sp>
      <p:sp>
        <p:nvSpPr>
          <p:cNvPr id="22532" name="Rectangle 3"/>
          <p:cNvSpPr>
            <a:spLocks noGrp="1"/>
          </p:cNvSpPr>
          <p:nvPr>
            <p:ph type="body" idx="1"/>
          </p:nvPr>
        </p:nvSpPr>
        <p:spPr>
          <a:xfrm>
            <a:off x="395288" y="1700213"/>
            <a:ext cx="5761037" cy="4306887"/>
          </a:xfrm>
        </p:spPr>
        <p:txBody>
          <a:bodyPr/>
          <a:lstStyle/>
          <a:p>
            <a:pPr eaLnBrk="1" hangingPunct="1"/>
            <a:r>
              <a:rPr lang="tr-TR" altLang="tr-TR" sz="2800" smtClean="0"/>
              <a:t>Yeteneğe uygun meslek seçildiği takdirde kişinin bunu çok yönlü olarak geliştirmesi, potansiyelini tam olarak kullanabilmesi ve böylece işinde daha çok başarılı olması mümkün olacaktır.</a:t>
            </a:r>
          </a:p>
        </p:txBody>
      </p:sp>
      <p:pic>
        <p:nvPicPr>
          <p:cNvPr id="22533" name="Picture 4" descr="j0288922"/>
          <p:cNvPicPr>
            <a:picLocks noChangeAspect="1" noChangeArrowheads="1" noCrop="1"/>
          </p:cNvPicPr>
          <p:nvPr/>
        </p:nvPicPr>
        <p:blipFill>
          <a:blip r:embed="rId2"/>
          <a:srcRect/>
          <a:stretch>
            <a:fillRect/>
          </a:stretch>
        </p:blipFill>
        <p:spPr bwMode="auto">
          <a:xfrm>
            <a:off x="6300788" y="1700213"/>
            <a:ext cx="2306637"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Slayt Numarası Yer Tutucusu"/>
          <p:cNvSpPr>
            <a:spLocks noGrp="1" noChangeArrowheads="1"/>
          </p:cNvSpPr>
          <p:nvPr>
            <p:ph type="sldNum" sz="quarter" idx="12"/>
          </p:nvPr>
        </p:nvSpPr>
        <p:spPr bwMode="auto">
          <a:noFill/>
          <a:ln>
            <a:miter lim="800000"/>
            <a:headEnd/>
            <a:tailEnd/>
          </a:ln>
        </p:spPr>
        <p:txBody>
          <a:bodyPr/>
          <a:lstStyle/>
          <a:p>
            <a:fld id="{D564D6DF-2481-4F72-A4E6-F8D029C39491}" type="slidenum">
              <a:rPr lang="tr-TR" altLang="tr-TR"/>
              <a:pPr/>
              <a:t>9</a:t>
            </a:fld>
            <a:endParaRPr lang="tr-TR" altLang="tr-TR"/>
          </a:p>
        </p:txBody>
      </p:sp>
      <p:sp>
        <p:nvSpPr>
          <p:cNvPr id="97282" name="Rectangle 2">
            <a:extLst>
              <a:ext uri="{FF2B5EF4-FFF2-40B4-BE49-F238E27FC236}">
                <a16:creationId xmlns:a16="http://schemas.microsoft.com/office/drawing/2014/main" xmlns="" id="{49EFCE7F-12BA-42DE-A997-E8FEDC0C1294}"/>
              </a:ext>
            </a:extLst>
          </p:cNvPr>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tr-TR"/>
              <a:t>BİLİNÇLİ SEÇİM</a:t>
            </a:r>
          </a:p>
        </p:txBody>
      </p:sp>
      <p:sp>
        <p:nvSpPr>
          <p:cNvPr id="23556" name="Rectangle 3"/>
          <p:cNvSpPr>
            <a:spLocks noGrp="1"/>
          </p:cNvSpPr>
          <p:nvPr>
            <p:ph type="body" idx="1"/>
          </p:nvPr>
        </p:nvSpPr>
        <p:spPr>
          <a:xfrm>
            <a:off x="533400" y="1219200"/>
            <a:ext cx="8142288" cy="3505200"/>
          </a:xfrm>
        </p:spPr>
        <p:txBody>
          <a:bodyPr/>
          <a:lstStyle/>
          <a:p>
            <a:pPr eaLnBrk="1" hangingPunct="1"/>
            <a:endParaRPr lang="tr-TR" altLang="tr-TR" sz="2500" smtClean="0"/>
          </a:p>
          <a:p>
            <a:pPr eaLnBrk="1" hangingPunct="1"/>
            <a:endParaRPr lang="tr-TR" altLang="tr-TR" sz="2500" smtClean="0"/>
          </a:p>
          <a:p>
            <a:pPr eaLnBrk="1" hangingPunct="1"/>
            <a:r>
              <a:rPr lang="tr-TR" altLang="tr-TR" sz="2500" smtClean="0"/>
              <a:t> Böylece, çalışmayı yaşama sanatının bir parçası haline getirdiklerinden, işlerini psikolojik doyumlarının bir aracı haline de getirmiş olurlar. </a:t>
            </a:r>
          </a:p>
          <a:p>
            <a:pPr eaLnBrk="1" hangingPunct="1"/>
            <a:endParaRPr lang="tr-TR" altLang="tr-TR" sz="2500" smtClean="0"/>
          </a:p>
          <a:p>
            <a:pPr eaLnBrk="1" hangingPunct="1"/>
            <a:endParaRPr lang="tr-TR" altLang="tr-TR" sz="2500" smtClean="0"/>
          </a:p>
          <a:p>
            <a:pPr eaLnBrk="1" hangingPunct="1"/>
            <a:endParaRPr lang="tr-TR" altLang="tr-TR" sz="2500" smtClean="0"/>
          </a:p>
          <a:p>
            <a:pPr eaLnBrk="1" hangingPunct="1"/>
            <a:endParaRPr lang="tr-TR" altLang="tr-TR" sz="2500" smtClean="0"/>
          </a:p>
          <a:p>
            <a:pPr eaLnBrk="1" hangingPunct="1"/>
            <a:endParaRPr lang="tr-TR" altLang="tr-TR" sz="2500" smtClean="0"/>
          </a:p>
          <a:p>
            <a:pPr eaLnBrk="1" hangingPunct="1"/>
            <a:endParaRPr lang="tr-TR" altLang="tr-TR" sz="800" smtClean="0"/>
          </a:p>
          <a:p>
            <a:pPr eaLnBrk="1" hangingPunct="1"/>
            <a:endParaRPr lang="tr-TR" altLang="tr-TR" sz="2400" smtClean="0"/>
          </a:p>
          <a:p>
            <a:pPr eaLnBrk="1" hangingPunct="1"/>
            <a:endParaRPr lang="tr-TR" altLang="tr-TR" sz="2400" smtClean="0"/>
          </a:p>
        </p:txBody>
      </p:sp>
      <p:pic>
        <p:nvPicPr>
          <p:cNvPr id="23557" name="Picture 5" descr="j0438205"/>
          <p:cNvPicPr>
            <a:picLocks noChangeAspect="1" noChangeArrowheads="1"/>
          </p:cNvPicPr>
          <p:nvPr/>
        </p:nvPicPr>
        <p:blipFill>
          <a:blip r:embed="rId3"/>
          <a:srcRect/>
          <a:stretch>
            <a:fillRect/>
          </a:stretch>
        </p:blipFill>
        <p:spPr bwMode="auto">
          <a:xfrm>
            <a:off x="4067175" y="4508500"/>
            <a:ext cx="182562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YÖNETİMİN YÜRÜTME FONKSİYONU 1">
  <a:themeElements>
    <a:clrScheme name="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YÖNETİMİN YÜRÜTME FONKSİYONU 1">
  <a:themeElements>
    <a:clrScheme name="1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1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YÖNETİMİN YÜRÜTME FONKSİYONU 1">
  <a:themeElements>
    <a:clrScheme name="2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YÖNETİMİN YÜRÜTME FONKSİYONU 1">
  <a:themeElements>
    <a:clrScheme name="3_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3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YÖNETİMİN YÜRÜTME FONKSİYONU 1">
  <a:themeElements>
    <a:clrScheme name="4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4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YÖNETİMİN YÜRÜTME FONKSİYONU 1">
  <a:themeElements>
    <a:clrScheme name="5_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5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YÖNETİMİN YÜRÜTME FONKSİYONU 1">
  <a:themeElements>
    <a:clrScheme name="6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6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YÖNETİMİN YÜRÜTME FONKSİYONU 1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YÖNETİMİN YÜRÜTME FONKSİYONU 1">
  <a:themeElements>
    <a:clrScheme name="7_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7_YÖNETİMİN YÜRÜTME FONKSİYONU 1">
      <a:majorFont>
        <a:latin typeface="Lucida Sans Unicode"/>
        <a:ea typeface=""/>
        <a:cs typeface=""/>
      </a:majorFont>
      <a:minorFont>
        <a:latin typeface="Lucida Sans Unicod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YÖNETİMİN YÜRÜTME FONKSİYONU 1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ÖRNEK1powerpnt</Template>
  <TotalTime>1295</TotalTime>
  <Words>2442</Words>
  <Application>Microsoft PowerPoint</Application>
  <PresentationFormat>Ekran Gösterisi (4:3)</PresentationFormat>
  <Paragraphs>383</Paragraphs>
  <Slides>63</Slides>
  <Notes>34</Notes>
  <HiddenSlides>0</HiddenSlides>
  <MMClips>0</MMClips>
  <ScaleCrop>false</ScaleCrop>
  <HeadingPairs>
    <vt:vector size="8" baseType="variant">
      <vt:variant>
        <vt:lpstr>Kullanılan Yazı Tipleri</vt:lpstr>
      </vt:variant>
      <vt:variant>
        <vt:i4>6</vt:i4>
      </vt:variant>
      <vt:variant>
        <vt:lpstr>Tema</vt:lpstr>
      </vt:variant>
      <vt:variant>
        <vt:i4>8</vt:i4>
      </vt:variant>
      <vt:variant>
        <vt:lpstr>Katıştırılmış OLE Hizmet Programları</vt:lpstr>
      </vt:variant>
      <vt:variant>
        <vt:i4>1</vt:i4>
      </vt:variant>
      <vt:variant>
        <vt:lpstr>Slayt Başlıkları</vt:lpstr>
      </vt:variant>
      <vt:variant>
        <vt:i4>63</vt:i4>
      </vt:variant>
    </vt:vector>
  </HeadingPairs>
  <TitlesOfParts>
    <vt:vector size="78" baseType="lpstr">
      <vt:lpstr>Arial</vt:lpstr>
      <vt:lpstr>Lucida Sans Unicode</vt:lpstr>
      <vt:lpstr>Wingdings 3</vt:lpstr>
      <vt:lpstr>Verdana</vt:lpstr>
      <vt:lpstr>Wingdings 2</vt:lpstr>
      <vt:lpstr>Wingdings</vt:lpstr>
      <vt:lpstr>YÖNETİMİN YÜRÜTME FONKSİYONU 1</vt:lpstr>
      <vt:lpstr>1_YÖNETİMİN YÜRÜTME FONKSİYONU 1</vt:lpstr>
      <vt:lpstr>2_YÖNETİMİN YÜRÜTME FONKSİYONU 1</vt:lpstr>
      <vt:lpstr>3_YÖNETİMİN YÜRÜTME FONKSİYONU 1</vt:lpstr>
      <vt:lpstr>4_YÖNETİMİN YÜRÜTME FONKSİYONU 1</vt:lpstr>
      <vt:lpstr>5_YÖNETİMİN YÜRÜTME FONKSİYONU 1</vt:lpstr>
      <vt:lpstr>6_YÖNETİMİN YÜRÜTME FONKSİYONU 1</vt:lpstr>
      <vt:lpstr>7_YÖNETİMİN YÜRÜTME FONKSİYONU 1</vt:lpstr>
      <vt:lpstr>Klip</vt:lpstr>
      <vt:lpstr>DOĞRU MESLEK SEÇİMİ   GELECEĞİN MESLEKLERİ</vt:lpstr>
      <vt:lpstr>Slayt 2</vt:lpstr>
      <vt:lpstr>DOĞRU MESLEĞİ SEÇMEK</vt:lpstr>
      <vt:lpstr> Doğru Mesleğin Seçilmesinde Ailenin Etkisi</vt:lpstr>
      <vt:lpstr>Doğru Mesleğin Seçilmesinde Ailenin Etkisi</vt:lpstr>
      <vt:lpstr>Meslek Seçimi ve Yetenek</vt:lpstr>
      <vt:lpstr>Meslek Seçimi ve Yetenek</vt:lpstr>
      <vt:lpstr>Meslek Seçimi ve Yetenek</vt:lpstr>
      <vt:lpstr>BİLİNÇLİ SEÇİM</vt:lpstr>
      <vt:lpstr>BİLİNÇLİ SEÇİM</vt:lpstr>
      <vt:lpstr>MESLEK SEÇİMİ ÖNEMLİ BİR KARARDIR</vt:lpstr>
      <vt:lpstr>GELECEĞİN MESLEKLERİ NELERDİR</vt:lpstr>
      <vt:lpstr>Geleceğin Meslekleri Nelerdir?</vt:lpstr>
      <vt:lpstr>Geleceğin Meslekleri Nelerdir?</vt:lpstr>
      <vt:lpstr>Geleceğin Meslekleri Nelerdir?</vt:lpstr>
      <vt:lpstr>Geleceğin Meslekleri Nelerdir</vt:lpstr>
      <vt:lpstr>Geleceğin Meslekleri Nelerdir</vt:lpstr>
      <vt:lpstr>Slayt 18</vt:lpstr>
      <vt:lpstr>Slayt 19</vt:lpstr>
      <vt:lpstr>Slayt 20</vt:lpstr>
      <vt:lpstr>GELECEĞİN MESLEKLERİ NELERDİR</vt:lpstr>
      <vt:lpstr>Slayt 22</vt:lpstr>
      <vt:lpstr>Slayt 23</vt:lpstr>
      <vt:lpstr>Slayt 24</vt:lpstr>
      <vt:lpstr>Slayt 25</vt:lpstr>
      <vt:lpstr>Slayt 26</vt:lpstr>
      <vt:lpstr>Slayt 27</vt:lpstr>
      <vt:lpstr> </vt:lpstr>
      <vt:lpstr>Slayt 29</vt:lpstr>
      <vt:lpstr>GELECEĞİN MESLEKLERİ </vt:lpstr>
      <vt:lpstr>Slayt 31</vt:lpstr>
      <vt:lpstr>Slayt 32</vt:lpstr>
      <vt:lpstr>Slayt 33</vt:lpstr>
      <vt:lpstr>Slayt 34</vt:lpstr>
      <vt:lpstr>Slayt 35</vt:lpstr>
      <vt:lpstr>Slayt 36</vt:lpstr>
      <vt:lpstr>Slayt 37</vt:lpstr>
      <vt:lpstr>GELECEĞİN MESLEKLERİ </vt:lpstr>
      <vt:lpstr>Slayt 39</vt:lpstr>
      <vt:lpstr>Slayt 40</vt:lpstr>
      <vt:lpstr>Slayt 41</vt:lpstr>
      <vt:lpstr>GELECEĞİN MESLEKLERİ </vt:lpstr>
      <vt:lpstr>GELECEĞİN MESLEKLERİ </vt:lpstr>
      <vt:lpstr>GELECEĞİN MESLEKLERİ </vt:lpstr>
      <vt:lpstr>Slayt 45</vt:lpstr>
      <vt:lpstr>GELECEĞİN MESLEKLERİ </vt:lpstr>
      <vt:lpstr>GELECEĞİN MESLEKLERİ</vt:lpstr>
      <vt:lpstr>GELECEĞİN MESLEKLERİ</vt:lpstr>
      <vt:lpstr>Slayt 49</vt:lpstr>
      <vt:lpstr>Slayt 50</vt:lpstr>
      <vt:lpstr> GELECEĞİN MESLEKLERİ</vt:lpstr>
      <vt:lpstr>Slayt 52</vt:lpstr>
      <vt:lpstr>GELECEĞİN MESLEKLERİ</vt:lpstr>
      <vt:lpstr>Slayt 54</vt:lpstr>
      <vt:lpstr>GELECEĞİN MESLEKLERİ</vt:lpstr>
      <vt:lpstr>GELECEĞİN MESLEKLERİ</vt:lpstr>
      <vt:lpstr>Slayt 57</vt:lpstr>
      <vt:lpstr>Slayt 58</vt:lpstr>
      <vt:lpstr>Slayt 59</vt:lpstr>
      <vt:lpstr>Slayt 60</vt:lpstr>
      <vt:lpstr>Slayt 61</vt:lpstr>
      <vt:lpstr>Slayt 62</vt:lpstr>
      <vt:lpstr>Slayt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bollukogr</dc:creator>
  <cp:lastModifiedBy>bollukogr</cp:lastModifiedBy>
  <cp:revision>180</cp:revision>
  <cp:lastPrinted>2009-04-22T19:24:48Z</cp:lastPrinted>
  <dcterms:created xsi:type="dcterms:W3CDTF">2009-04-22T19:24:48Z</dcterms:created>
  <dcterms:modified xsi:type="dcterms:W3CDTF">2021-02-04T11:15:32Z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